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32"/>
  </p:notesMasterIdLst>
  <p:sldIdLst>
    <p:sldId id="294" r:id="rId5"/>
    <p:sldId id="292" r:id="rId6"/>
    <p:sldId id="332" r:id="rId7"/>
    <p:sldId id="335" r:id="rId8"/>
    <p:sldId id="347" r:id="rId9"/>
    <p:sldId id="296" r:id="rId10"/>
    <p:sldId id="297" r:id="rId11"/>
    <p:sldId id="331" r:id="rId12"/>
    <p:sldId id="330" r:id="rId13"/>
    <p:sldId id="299" r:id="rId14"/>
    <p:sldId id="301" r:id="rId15"/>
    <p:sldId id="304" r:id="rId16"/>
    <p:sldId id="336" r:id="rId17"/>
    <p:sldId id="308" r:id="rId18"/>
    <p:sldId id="344" r:id="rId19"/>
    <p:sldId id="345" r:id="rId20"/>
    <p:sldId id="338" r:id="rId21"/>
    <p:sldId id="346" r:id="rId22"/>
    <p:sldId id="343" r:id="rId23"/>
    <p:sldId id="341" r:id="rId24"/>
    <p:sldId id="340" r:id="rId25"/>
    <p:sldId id="310" r:id="rId26"/>
    <p:sldId id="285" r:id="rId27"/>
    <p:sldId id="312" r:id="rId28"/>
    <p:sldId id="342" r:id="rId29"/>
    <p:sldId id="337" r:id="rId30"/>
    <p:sldId id="288" r:id="rId3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FF"/>
    <a:srgbClr val="B5A6CA"/>
    <a:srgbClr val="4B3A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620"/>
    <p:restoredTop sz="98273" autoAdjust="0"/>
  </p:normalViewPr>
  <p:slideViewPr>
    <p:cSldViewPr>
      <p:cViewPr>
        <p:scale>
          <a:sx n="130" d="100"/>
          <a:sy n="130" d="100"/>
        </p:scale>
        <p:origin x="-1074" y="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2A1F13C-F814-448A-A894-3C23E1830441}" type="datetimeFigureOut">
              <a:rPr lang="ru-RU"/>
              <a:pPr>
                <a:defRPr/>
              </a:pPr>
              <a:t>10.06.2021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346B67B-6207-454F-9D2F-88AA3B45B6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2079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E3ED6A-6D78-4768-B56F-EFE93EC9BB4D}" type="slidenum">
              <a:rPr lang="ru-RU" smtClean="0">
                <a:solidFill>
                  <a:prstClr val="black"/>
                </a:solidFill>
              </a:rPr>
              <a:pPr/>
              <a:t>13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63358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F7A123-32EC-43A9-9F9D-ED04438F5FF7}" type="datetimeFigureOut">
              <a:rPr lang="ru-RU"/>
              <a:pPr>
                <a:defRPr/>
              </a:pPr>
              <a:t>10.06.2021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44FA0-74E7-4119-B200-8920A0C831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419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FB777B-53EE-4448-A6CA-61FD0AE3ACED}" type="datetimeFigureOut">
              <a:rPr lang="ru-RU"/>
              <a:pPr>
                <a:defRPr/>
              </a:pPr>
              <a:t>10.06.2021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D49BF-9CE7-4D77-83D4-85371BBB5E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2711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F8DB5A-CE05-417C-8BEC-729ACCDA0425}" type="datetimeFigureOut">
              <a:rPr lang="ru-RU"/>
              <a:pPr>
                <a:defRPr/>
              </a:pPr>
              <a:t>10.06.2021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EF028-C0F8-4E62-99F3-6C91347863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91219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5841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91025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09193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7228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7063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4191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7858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4603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A62EEA-EF52-4AB4-A1D2-97A585E36325}" type="datetimeFigureOut">
              <a:rPr lang="ru-RU"/>
              <a:pPr>
                <a:defRPr/>
              </a:pPr>
              <a:t>10.06.2021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9FD87-F341-4A1B-A226-65DFF12A8B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3933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5236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9595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4401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755137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064191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5240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632312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855061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95091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8394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36C103-9A60-438C-8F40-DCB36A878081}" type="datetimeFigureOut">
              <a:rPr lang="ru-RU"/>
              <a:pPr>
                <a:defRPr/>
              </a:pPr>
              <a:t>10.06.2021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9D03AF-5A98-488F-85BC-9BB8EEBE3F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679109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2658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993347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65815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50752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C9338-FA32-4722-B0DB-2F9333AA56B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62F2A8-38C5-4BED-96CC-FA43A3A6B1D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749867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C8AF6E-56B2-49BE-B7E4-DBF6E013C5C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BDCFB2-34DC-458F-8EE4-4377DE5B89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625751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09AFD-F8F7-45E7-A547-461FEF506F0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99C9E5-122A-495C-9467-33AE927BE5D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93333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AD8F8-14CD-44E9-BDC1-1736ABB8648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DCA3A6-12B4-4556-89C1-47472A58D39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391991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6C7741-31FF-4BB1-878F-3B4D02F420C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0046A5-5495-4FE8-AFEA-BFBAE61C64B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549122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586B23-520C-4EA7-A411-3D3CF81A899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45A385-FDD0-4A2F-A790-76B44017131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3178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49E0B-AFFE-4C71-9937-8BC09D9C1ABA}" type="datetimeFigureOut">
              <a:rPr lang="ru-RU"/>
              <a:pPr>
                <a:defRPr/>
              </a:pPr>
              <a:t>10.06.2021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809DBB-F6BA-4ADE-BBF6-EDEB2420A7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7808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FC09A5-585B-4640-94A0-4A315D7E60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A0D23B-7504-48B7-A979-406C9E4BBCF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69592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53BBD-644F-477D-AA20-E3E22FA4A16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6A84B-1BF4-43AC-B762-31EDDCD2369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32316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7AF61-028A-463F-AAED-36A57145406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0A3D3-053D-48F1-B9F6-4A17EB70D3E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08842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6BAD27-34D6-45D6-9A6E-6E867BEB972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DA4525-30FB-45B0-B7B1-9B6E201638C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54847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B19F5B-176B-4C73-9D47-AB2004E7A3E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455C4-E5E6-4659-9E8E-E76E937EFA9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628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F4C62D-5837-46BC-BE3C-E74CBCB75098}" type="datetimeFigureOut">
              <a:rPr lang="ru-RU"/>
              <a:pPr>
                <a:defRPr/>
              </a:pPr>
              <a:t>10.06.2021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E69FB9-0DB7-4922-96CC-36F5BD00A7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9347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53BC8A-C171-4EFB-88CA-16ACDB01055C}" type="datetimeFigureOut">
              <a:rPr lang="ru-RU"/>
              <a:pPr>
                <a:defRPr/>
              </a:pPr>
              <a:t>10.06.2021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58E726-A0CA-468A-9D41-39C2C50757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6048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B6E07-AEA6-4FC7-8526-A449CFF8CD80}" type="datetimeFigureOut">
              <a:rPr lang="ru-RU"/>
              <a:pPr>
                <a:defRPr/>
              </a:pPr>
              <a:t>10.06.2021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64EF2-28C8-4709-9388-F104CA9A4B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6606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D2D899-A26E-41A2-9AF9-C3F41FF37345}" type="datetimeFigureOut">
              <a:rPr lang="ru-RU"/>
              <a:pPr>
                <a:defRPr/>
              </a:pPr>
              <a:t>10.06.2021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A3B69A-7AAB-46EC-B8A5-1AB3ADA0E9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3396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266CBF-F3A4-457F-988A-051D807C6C12}" type="datetimeFigureOut">
              <a:rPr lang="ru-RU"/>
              <a:pPr>
                <a:defRPr/>
              </a:pPr>
              <a:t>10.06.2021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DB8B23-1F0B-4F6B-BF6A-1DA1793660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1689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0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2F39C3C-88DE-4BAE-AE1D-7A5B0BBD1314}" type="datetimeFigureOut">
              <a:rPr lang="ru-RU"/>
              <a:pPr>
                <a:defRPr/>
              </a:pPr>
              <a:t>10.06.2021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1B716CC-EBD8-4771-B41D-FB672CF235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10.06.2021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5237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10.06.2021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7431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0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4900C06-829F-4680-B6C9-9D51670D9E0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E745C8B-43B7-4779-8D59-1A1C31F9B34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7460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C42FAE9CAAA0DF90BA9F9579006F0120EEE5974FF3001F92518C936288fEd7H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5" Type="http://schemas.openxmlformats.org/officeDocument/2006/relationships/hyperlink" Target="consultantplus://offline/ref=C42FAE9CAAA0DF90BA9F9579006F0120EEE49745F5021F92518C936288E7DC5EE8221F6A022A48BCf6d9H" TargetMode="External"/><Relationship Id="rId4" Type="http://schemas.openxmlformats.org/officeDocument/2006/relationships/hyperlink" Target="consultantplus://offline/ref=C42FAE9CAAA0DF90BA9F9579006F0120EEE59048FA021F92518C936288E7DC5EE8221F6A022A48B9f6dEH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5689D7D866923443E45B940CF9761615A11882FD324B14A2E9B946111CED449CA649E16FE9E63E1CA0A8FD802BD6333FD41C527456UEs7I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us.gov.ru/" TargetMode="External"/><Relationship Id="rId2" Type="http://schemas.openxmlformats.org/officeDocument/2006/relationships/hyperlink" Target="NUL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476672"/>
            <a:ext cx="7918648" cy="2836441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alt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Социально ориентированные некоммерческие организации </a:t>
            </a:r>
            <a:r>
              <a:rPr lang="en-US" alt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alt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исполнители общественно полезных услуг</a:t>
            </a:r>
            <a:br>
              <a:rPr lang="ru-RU" alt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alt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СО НКО ИОПУ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661248"/>
            <a:ext cx="9144000" cy="1168177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r" eaLnBrk="1" hangingPunct="1">
              <a:spcBef>
                <a:spcPts val="0"/>
              </a:spcBef>
              <a:defRPr/>
            </a:pPr>
            <a:r>
              <a:rPr lang="ru-RU" altLang="ru-RU" sz="1400" b="1" i="1" dirty="0">
                <a:solidFill>
                  <a:schemeClr val="tx1"/>
                </a:solidFill>
              </a:rPr>
              <a:t>Управление Министерства юстиции </a:t>
            </a:r>
          </a:p>
          <a:p>
            <a:pPr algn="r" eaLnBrk="1" hangingPunct="1">
              <a:spcBef>
                <a:spcPts val="0"/>
              </a:spcBef>
              <a:defRPr/>
            </a:pPr>
            <a:r>
              <a:rPr lang="ru-RU" altLang="ru-RU" sz="1400" b="1" i="1" dirty="0">
                <a:solidFill>
                  <a:schemeClr val="tx1"/>
                </a:solidFill>
              </a:rPr>
              <a:t>Российской Федерации по Алтайскому краю</a:t>
            </a:r>
            <a:endParaRPr lang="en-US" altLang="ru-RU" sz="1400" b="1" i="1" dirty="0">
              <a:solidFill>
                <a:schemeClr val="tx1"/>
              </a:solidFill>
            </a:endParaRPr>
          </a:p>
          <a:p>
            <a:pPr eaLnBrk="1" hangingPunct="1">
              <a:spcBef>
                <a:spcPts val="0"/>
              </a:spcBef>
              <a:defRPr/>
            </a:pPr>
            <a:endParaRPr lang="ru-RU" altLang="ru-RU" sz="1200" b="1" i="1" dirty="0">
              <a:solidFill>
                <a:schemeClr val="tx1"/>
              </a:solidFill>
            </a:endParaRPr>
          </a:p>
          <a:p>
            <a:pPr algn="r" eaLnBrk="1" hangingPunct="1">
              <a:spcBef>
                <a:spcPts val="0"/>
              </a:spcBef>
              <a:defRPr/>
            </a:pPr>
            <a:r>
              <a:rPr lang="ru-RU" altLang="ru-RU" sz="1200" b="1" i="1" dirty="0">
                <a:solidFill>
                  <a:schemeClr val="tx1"/>
                </a:solidFill>
              </a:rPr>
              <a:t>656056, Алтайский край, г. Барнаул, пр. Ленина, д. 8, </a:t>
            </a:r>
            <a:r>
              <a:rPr lang="ru-RU" altLang="ru-RU" sz="1200" b="1" i="1" dirty="0" err="1">
                <a:solidFill>
                  <a:schemeClr val="tx1"/>
                </a:solidFill>
              </a:rPr>
              <a:t>каб</a:t>
            </a:r>
            <a:r>
              <a:rPr lang="ru-RU" altLang="ru-RU" sz="1200" b="1" i="1" dirty="0">
                <a:solidFill>
                  <a:schemeClr val="tx1"/>
                </a:solidFill>
              </a:rPr>
              <a:t>. </a:t>
            </a:r>
            <a:r>
              <a:rPr lang="ru-RU" altLang="ru-RU" sz="1200" b="1" i="1" dirty="0" smtClean="0">
                <a:solidFill>
                  <a:schemeClr val="tx1"/>
                </a:solidFill>
              </a:rPr>
              <a:t>21</a:t>
            </a:r>
            <a:endParaRPr lang="ru-RU" altLang="ru-RU" sz="1200" b="1" i="1" dirty="0">
              <a:solidFill>
                <a:schemeClr val="tx1"/>
              </a:solidFill>
            </a:endParaRPr>
          </a:p>
          <a:p>
            <a:pPr algn="r" eaLnBrk="1" hangingPunct="1">
              <a:spcBef>
                <a:spcPts val="0"/>
              </a:spcBef>
              <a:defRPr/>
            </a:pPr>
            <a:r>
              <a:rPr lang="ru-RU" altLang="ru-RU" sz="1200" b="1" i="1" dirty="0">
                <a:solidFill>
                  <a:schemeClr val="tx1"/>
                </a:solidFill>
              </a:rPr>
              <a:t>Тел. 8 (3852) </a:t>
            </a:r>
            <a:r>
              <a:rPr lang="ru-RU" altLang="ru-RU" sz="1200" b="1" i="1" dirty="0" smtClean="0">
                <a:solidFill>
                  <a:schemeClr val="tx1"/>
                </a:solidFill>
              </a:rPr>
              <a:t>63-64-82 </a:t>
            </a:r>
            <a:endParaRPr lang="ru-RU" altLang="ru-RU" sz="1200" b="1" i="1" dirty="0">
              <a:solidFill>
                <a:schemeClr val="tx1"/>
              </a:solidFill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0" y="3573016"/>
            <a:ext cx="46482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113813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Обращение </a:t>
            </a:r>
            <a:r>
              <a:rPr lang="ru-RU" sz="2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Минюст </a:t>
            </a:r>
            <a:r>
              <a:rPr lang="ru-RU" sz="2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России (территориальный орган)</a:t>
            </a:r>
            <a:br>
              <a:rPr lang="ru-RU" sz="2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заявлением </a:t>
            </a:r>
            <a:r>
              <a:rPr lang="ru-RU" sz="2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</a:t>
            </a:r>
            <a:r>
              <a:rPr lang="ru-RU" sz="2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признании некоммерческой организации </a:t>
            </a:r>
            <a:r>
              <a:rPr lang="ru-RU" sz="2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ИОПУ</a:t>
            </a:r>
            <a:endParaRPr lang="ru-RU" sz="2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850" y="1557338"/>
            <a:ext cx="8362950" cy="4968875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 eaLnBrk="1" hangingPunct="1">
              <a:defRPr/>
            </a:pPr>
            <a:r>
              <a:rPr lang="ru-RU" altLang="ru-RU" sz="2000" dirty="0" smtClean="0">
                <a:solidFill>
                  <a:srgbClr val="000000"/>
                </a:solidFill>
              </a:rPr>
              <a:t>Решение о признании некоммерческой организации исполнителем общественно полезных услуг принимает </a:t>
            </a:r>
            <a:r>
              <a:rPr lang="ru-RU" altLang="ru-RU" sz="2000" b="1" dirty="0" smtClean="0">
                <a:solidFill>
                  <a:srgbClr val="FF0000"/>
                </a:solidFill>
              </a:rPr>
              <a:t>Министерство юстиции Российской Федерации или его территориальный орган </a:t>
            </a:r>
            <a:r>
              <a:rPr lang="ru-RU" altLang="ru-RU" sz="2000" dirty="0" smtClean="0">
                <a:solidFill>
                  <a:srgbClr val="000000"/>
                </a:solidFill>
              </a:rPr>
              <a:t>в соответствии с </a:t>
            </a:r>
            <a:r>
              <a:rPr lang="ru-RU" sz="2000" b="1" dirty="0" smtClean="0"/>
              <a:t>Административным регламентом </a:t>
            </a:r>
            <a:r>
              <a:rPr lang="ru-RU" sz="2000" dirty="0"/>
              <a:t>Министерства юстиции Российской Федерации по предоставлению государственной услуги по принятию решения о признании социально ориентированной некоммерческой организации исполнителем общественно полезных </a:t>
            </a:r>
            <a:r>
              <a:rPr lang="ru-RU" sz="2000" dirty="0" smtClean="0"/>
              <a:t>услуг, утвержденным </a:t>
            </a:r>
            <a:r>
              <a:rPr lang="ru-RU" sz="2000" b="1" dirty="0" smtClean="0"/>
              <a:t>Приказом Минюста России от 29.12.2018 № </a:t>
            </a:r>
            <a:r>
              <a:rPr lang="ru-RU" sz="2000" b="1" dirty="0" smtClean="0"/>
              <a:t>313 </a:t>
            </a:r>
            <a:r>
              <a:rPr lang="ru-RU" sz="2000" dirty="0"/>
              <a:t>(ред. от </a:t>
            </a:r>
            <a:r>
              <a:rPr lang="ru-RU" sz="2000" dirty="0" smtClean="0"/>
              <a:t>25.12.2020) </a:t>
            </a:r>
            <a:endParaRPr lang="ru-RU" sz="2000" b="1" dirty="0" smtClean="0"/>
          </a:p>
          <a:p>
            <a:pPr marL="0" indent="0" algn="just" eaLnBrk="1" hangingPunct="1">
              <a:buFont typeface="Arial" charset="0"/>
              <a:buNone/>
              <a:defRPr/>
            </a:pPr>
            <a:endParaRPr lang="ru-RU" altLang="ru-RU" sz="2000" dirty="0" smtClean="0">
              <a:solidFill>
                <a:srgbClr val="000000"/>
              </a:solidFill>
            </a:endParaRPr>
          </a:p>
          <a:p>
            <a:pPr marL="0" indent="0" algn="just" eaLnBrk="1" hangingPunct="1">
              <a:buFont typeface="Arial" charset="0"/>
              <a:buNone/>
              <a:defRPr/>
            </a:pPr>
            <a:r>
              <a:rPr lang="ru-RU" alt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!  </a:t>
            </a:r>
            <a:r>
              <a:rPr lang="ru-RU" altLang="ru-RU" sz="2000" dirty="0" smtClean="0">
                <a:solidFill>
                  <a:srgbClr val="FF0000"/>
                </a:solidFill>
              </a:rPr>
              <a:t>С заявлением </a:t>
            </a:r>
            <a:r>
              <a:rPr lang="ru-RU" altLang="ru-RU" sz="2000" dirty="0" smtClean="0">
                <a:solidFill>
                  <a:srgbClr val="000000"/>
                </a:solidFill>
              </a:rPr>
              <a:t>о признании организации исполнителем общественно полезных услуг </a:t>
            </a:r>
            <a:r>
              <a:rPr lang="ru-RU" altLang="ru-RU" sz="2000" dirty="0" smtClean="0">
                <a:solidFill>
                  <a:srgbClr val="FF0000"/>
                </a:solidFill>
              </a:rPr>
              <a:t>можно обратиться в Минюст России в соответствии с компетенцией или в его территориальный орган по месту нахождения организации. </a:t>
            </a:r>
          </a:p>
          <a:p>
            <a:pPr marL="0" indent="0" algn="just" eaLnBrk="1" hangingPunct="1">
              <a:buFont typeface="Arial" charset="0"/>
              <a:buNone/>
              <a:defRPr/>
            </a:pPr>
            <a:endParaRPr lang="ru-RU" altLang="ru-RU" sz="1800" b="1" dirty="0" smtClean="0">
              <a:solidFill>
                <a:schemeClr val="accent2"/>
              </a:solidFill>
            </a:endParaRPr>
          </a:p>
          <a:p>
            <a:pPr marL="0" indent="0" algn="just" eaLnBrk="1" hangingPunct="1">
              <a:buFont typeface="Arial" charset="0"/>
              <a:buNone/>
              <a:defRPr/>
            </a:pPr>
            <a:endParaRPr lang="ru-RU" altLang="ru-RU" sz="2000" dirty="0" smtClean="0">
              <a:solidFill>
                <a:srgbClr val="000000"/>
              </a:solidFill>
            </a:endParaRPr>
          </a:p>
          <a:p>
            <a:pPr marL="0" indent="0" algn="just" eaLnBrk="1" hangingPunct="1">
              <a:buFont typeface="Arial" charset="0"/>
              <a:buNone/>
              <a:defRPr/>
            </a:pPr>
            <a:endParaRPr lang="ru-RU" altLang="ru-RU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550" y="836613"/>
            <a:ext cx="7092950" cy="4832350"/>
          </a:xfrm>
          <a:prstGeom prst="rect">
            <a:avLst/>
          </a:prstGeom>
          <a:gradFill>
            <a:gsLst>
              <a:gs pos="0">
                <a:schemeClr val="accent4">
                  <a:tint val="50000"/>
                  <a:satMod val="300000"/>
                </a:schemeClr>
              </a:gs>
              <a:gs pos="35000">
                <a:schemeClr val="accent4">
                  <a:tint val="37000"/>
                  <a:satMod val="30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  <a:lin ang="16200000" scaled="1"/>
          </a:gradFill>
        </p:spPr>
        <p:txBody>
          <a:bodyPr>
            <a:spAutoFit/>
          </a:bodyPr>
          <a:lstStyle/>
          <a:p>
            <a:pPr algn="just">
              <a:buFont typeface="Arial" charset="0"/>
              <a:buNone/>
              <a:defRPr/>
            </a:pPr>
            <a:r>
              <a:rPr lang="ru-RU" altLang="ru-RU" sz="2000" dirty="0">
                <a:solidFill>
                  <a:srgbClr val="FF0000"/>
                </a:solidFill>
              </a:rPr>
              <a:t>Важно!</a:t>
            </a:r>
          </a:p>
          <a:p>
            <a:pPr algn="just">
              <a:defRPr/>
            </a:pPr>
            <a:r>
              <a:rPr lang="ru-RU" altLang="ru-RU" b="1" dirty="0">
                <a:solidFill>
                  <a:schemeClr val="accent2">
                    <a:lumMod val="75000"/>
                  </a:schemeClr>
                </a:solidFill>
              </a:rPr>
              <a:t>Минюст России принимает решения о признании исполнителями общественно полезных услуг:</a:t>
            </a:r>
          </a:p>
          <a:p>
            <a:pPr algn="just">
              <a:defRPr/>
            </a:pPr>
            <a:r>
              <a:rPr lang="ru-RU" altLang="ru-RU" b="1" dirty="0">
                <a:solidFill>
                  <a:schemeClr val="accent2">
                    <a:lumMod val="75000"/>
                  </a:schemeClr>
                </a:solidFill>
              </a:rPr>
              <a:t>  - общероссийских общественных организаций и движений;</a:t>
            </a:r>
          </a:p>
          <a:p>
            <a:pPr algn="just">
              <a:defRPr/>
            </a:pPr>
            <a:r>
              <a:rPr lang="ru-RU" altLang="ru-RU" b="1" dirty="0">
                <a:solidFill>
                  <a:schemeClr val="accent2">
                    <a:lumMod val="75000"/>
                  </a:schemeClr>
                </a:solidFill>
              </a:rPr>
              <a:t>  - Торгово-промышленной палаты Российской Федерации и торгово-промышленных палат, созданных на территории нескольких субъектов Российской Федерации;</a:t>
            </a:r>
          </a:p>
          <a:p>
            <a:pPr algn="just">
              <a:defRPr/>
            </a:pPr>
            <a:r>
              <a:rPr lang="ru-RU" altLang="ru-RU" b="1" dirty="0">
                <a:solidFill>
                  <a:schemeClr val="accent2">
                    <a:lumMod val="75000"/>
                  </a:schemeClr>
                </a:solidFill>
              </a:rPr>
              <a:t>  - централизованных религиозных организаций, имеющих местные религиозные организации на территории 2 и более субъектов Российской Федерации;</a:t>
            </a:r>
          </a:p>
          <a:p>
            <a:pPr algn="just"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   - религиозных организаций, образуемых централизованными религиозными организациями, имеющими местные религиозные организации на территории двух и более субъектов Российской Федерации.</a:t>
            </a:r>
          </a:p>
          <a:p>
            <a:pPr algn="just">
              <a:buFont typeface="Arial" charset="0"/>
              <a:buNone/>
              <a:defRPr/>
            </a:pPr>
            <a:endParaRPr lang="ru-RU" alt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eaLnBrk="1" hangingPunct="1">
              <a:defRPr/>
            </a:pPr>
            <a:r>
              <a:rPr lang="ru-RU" altLang="ru-RU" sz="25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Перечень документов для представления </a:t>
            </a:r>
            <a:br>
              <a:rPr lang="ru-RU" altLang="ru-RU" sz="25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altLang="ru-RU" sz="25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в Минюст России или его территориальный орган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850" y="1700213"/>
            <a:ext cx="8362950" cy="482441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just" eaLnBrk="1" hangingPunct="1">
              <a:buFont typeface="Arial" charset="0"/>
              <a:buAutoNum type="arabicParenR"/>
              <a:defRPr/>
            </a:pPr>
            <a:r>
              <a:rPr lang="ru-RU" altLang="ru-RU" sz="1800" b="1" dirty="0" smtClean="0">
                <a:solidFill>
                  <a:srgbClr val="000000"/>
                </a:solidFill>
              </a:rPr>
              <a:t>заявление</a:t>
            </a:r>
            <a:r>
              <a:rPr lang="ru-RU" altLang="ru-RU" sz="1800" dirty="0" smtClean="0">
                <a:solidFill>
                  <a:srgbClr val="000000"/>
                </a:solidFill>
              </a:rPr>
              <a:t> </a:t>
            </a:r>
            <a:r>
              <a:rPr lang="ru-RU" altLang="ru-RU" sz="1800" dirty="0" smtClean="0">
                <a:solidFill>
                  <a:srgbClr val="000000"/>
                </a:solidFill>
              </a:rPr>
              <a:t>о признании организации исполнителем общественно полезных услуг по форме, которая утверждена постановлением Правительства Российской Федерации от 26.01.2017 № </a:t>
            </a:r>
            <a:r>
              <a:rPr lang="ru-RU" altLang="ru-RU" sz="1800" dirty="0" smtClean="0">
                <a:solidFill>
                  <a:srgbClr val="000000"/>
                </a:solidFill>
              </a:rPr>
              <a:t>89</a:t>
            </a:r>
          </a:p>
          <a:p>
            <a:pPr algn="just" eaLnBrk="1" hangingPunct="1">
              <a:buFont typeface="Arial" charset="0"/>
              <a:buAutoNum type="arabicParenR"/>
              <a:defRPr/>
            </a:pPr>
            <a:r>
              <a:rPr lang="ru-RU" altLang="ru-RU" sz="1800" dirty="0" smtClean="0">
                <a:solidFill>
                  <a:srgbClr val="000000"/>
                </a:solidFill>
              </a:rPr>
              <a:t> </a:t>
            </a:r>
            <a:r>
              <a:rPr lang="ru-RU" altLang="ru-RU" sz="1800" b="1" dirty="0" smtClean="0">
                <a:solidFill>
                  <a:srgbClr val="000000"/>
                </a:solidFill>
              </a:rPr>
              <a:t>(ПРЕДСТАВЛЯЕТСЯ ОБЯЗАТЕЛЬНО)</a:t>
            </a:r>
          </a:p>
          <a:p>
            <a:pPr marL="0" indent="0" algn="just" eaLnBrk="1" hangingPunct="1">
              <a:buFont typeface="Arial" charset="0"/>
              <a:buNone/>
              <a:defRPr/>
            </a:pPr>
            <a:r>
              <a:rPr lang="ru-RU" altLang="ru-RU" sz="1800" dirty="0" smtClean="0">
                <a:solidFill>
                  <a:srgbClr val="000000"/>
                </a:solidFill>
              </a:rPr>
              <a:t>2</a:t>
            </a:r>
            <a:r>
              <a:rPr lang="ru-RU" altLang="ru-RU" sz="1800" dirty="0" smtClean="0">
                <a:solidFill>
                  <a:srgbClr val="000000"/>
                </a:solidFill>
              </a:rPr>
              <a:t>) </a:t>
            </a:r>
            <a:r>
              <a:rPr lang="ru-RU" altLang="ru-RU" sz="1800" b="1" dirty="0" smtClean="0">
                <a:solidFill>
                  <a:srgbClr val="000000"/>
                </a:solidFill>
              </a:rPr>
              <a:t>заключение</a:t>
            </a:r>
            <a:r>
              <a:rPr lang="ru-RU" altLang="ru-RU" sz="1800" dirty="0" smtClean="0">
                <a:solidFill>
                  <a:srgbClr val="000000"/>
                </a:solidFill>
              </a:rPr>
              <a:t> уполномоченного органа исполнительной власти о соответствии качества оказываемых организацией общественно полезных услуг установленным </a:t>
            </a:r>
            <a:r>
              <a:rPr lang="ru-RU" altLang="ru-RU" sz="1800" dirty="0" smtClean="0">
                <a:solidFill>
                  <a:srgbClr val="000000"/>
                </a:solidFill>
              </a:rPr>
              <a:t>критериям</a:t>
            </a:r>
          </a:p>
          <a:p>
            <a:pPr marL="0" indent="0" algn="just" eaLnBrk="1" hangingPunct="1">
              <a:buFont typeface="Arial" charset="0"/>
              <a:buNone/>
              <a:defRPr/>
            </a:pPr>
            <a:r>
              <a:rPr lang="ru-RU" altLang="ru-RU" sz="1800" dirty="0" smtClean="0">
                <a:solidFill>
                  <a:srgbClr val="000000"/>
                </a:solidFill>
              </a:rPr>
              <a:t> </a:t>
            </a:r>
            <a:r>
              <a:rPr lang="ru-RU" altLang="ru-RU" sz="1800" b="1" dirty="0" smtClean="0">
                <a:solidFill>
                  <a:srgbClr val="000000"/>
                </a:solidFill>
              </a:rPr>
              <a:t>(</a:t>
            </a:r>
            <a:r>
              <a:rPr lang="ru-RU" altLang="ru-RU" sz="1800" b="1" dirty="0" smtClean="0">
                <a:solidFill>
                  <a:srgbClr val="000000"/>
                </a:solidFill>
              </a:rPr>
              <a:t>ВПРАВЕ </a:t>
            </a:r>
            <a:r>
              <a:rPr lang="ru-RU" altLang="ru-RU" sz="1800" b="1" dirty="0" smtClean="0">
                <a:solidFill>
                  <a:srgbClr val="000000"/>
                </a:solidFill>
              </a:rPr>
              <a:t>ПРЕДСТАВИТЬ ПО СОБСТВЕННОЙ ИНИЦИАТИВЕ)</a:t>
            </a:r>
          </a:p>
          <a:p>
            <a:pPr marL="0" indent="0" algn="just" eaLnBrk="1" hangingPunct="1">
              <a:buNone/>
              <a:defRPr/>
            </a:pPr>
            <a:r>
              <a:rPr lang="ru-RU" altLang="ru-RU" sz="1800" dirty="0" smtClean="0">
                <a:solidFill>
                  <a:srgbClr val="000000"/>
                </a:solidFill>
              </a:rPr>
              <a:t>3)</a:t>
            </a:r>
            <a:r>
              <a:rPr lang="ru-RU" altLang="ru-RU" sz="1800" b="1" dirty="0" smtClean="0">
                <a:solidFill>
                  <a:srgbClr val="000000"/>
                </a:solidFill>
              </a:rPr>
              <a:t> </a:t>
            </a:r>
            <a:r>
              <a:rPr lang="ru-RU" sz="1800" b="1" dirty="0"/>
              <a:t>заключение </a:t>
            </a:r>
            <a:r>
              <a:rPr lang="ru-RU" sz="1800" dirty="0"/>
              <a:t>о надлежащей реализации проектов, предусматривающих осуществление деятельности по одному или нескольким приоритетным направлениям в сфере оказания общественно полезных услуг с использованием грантов </a:t>
            </a:r>
            <a:r>
              <a:rPr lang="ru-RU" sz="1800" dirty="0" smtClean="0"/>
              <a:t>Президента РФ, </a:t>
            </a:r>
            <a:r>
              <a:rPr lang="ru-RU" sz="1800" dirty="0"/>
              <a:t>предоставляемых на развитие гражданского </a:t>
            </a:r>
            <a:r>
              <a:rPr lang="ru-RU" sz="1800" dirty="0" smtClean="0"/>
              <a:t>обществ</a:t>
            </a:r>
            <a:r>
              <a:rPr lang="ru-RU" altLang="ru-RU" sz="1800" b="1" dirty="0">
                <a:solidFill>
                  <a:srgbClr val="000000"/>
                </a:solidFill>
              </a:rPr>
              <a:t> (ВПРАВЕ ПРЕДСТАВИТЬ ПО СОБСТВЕННОЙ ИНИЦИАТИВЕ</a:t>
            </a:r>
            <a:r>
              <a:rPr lang="ru-RU" altLang="ru-RU" sz="1800" b="1" dirty="0" smtClean="0">
                <a:solidFill>
                  <a:srgbClr val="000000"/>
                </a:solidFill>
              </a:rPr>
              <a:t>)</a:t>
            </a:r>
          </a:p>
          <a:p>
            <a:pPr marL="0" indent="0" algn="just" eaLnBrk="1" hangingPunct="1">
              <a:buNone/>
              <a:defRPr/>
            </a:pPr>
            <a:r>
              <a:rPr lang="ru-RU" sz="1800" dirty="0" smtClean="0">
                <a:solidFill>
                  <a:srgbClr val="000000"/>
                </a:solidFill>
              </a:rPr>
              <a:t>4) </a:t>
            </a:r>
            <a:r>
              <a:rPr lang="ru-RU" sz="1800" b="1" dirty="0"/>
              <a:t>документы</a:t>
            </a:r>
            <a:r>
              <a:rPr lang="ru-RU" sz="1800" dirty="0"/>
              <a:t>, подтверждающие отсутствие у организации задолженностей по налогам и сборам, иным предусмотренным законодательством Российской Федерации обязательным платежам</a:t>
            </a:r>
          </a:p>
          <a:p>
            <a:pPr marL="0" indent="0" algn="just" eaLnBrk="1" hangingPunct="1">
              <a:buNone/>
              <a:defRPr/>
            </a:pPr>
            <a:r>
              <a:rPr lang="ru-RU" altLang="ru-RU" sz="1800" b="1" dirty="0">
                <a:solidFill>
                  <a:srgbClr val="000000"/>
                </a:solidFill>
              </a:rPr>
              <a:t>(ВПРАВЕ ПРЕДСТАВИТЬ ПО СОБСТВЕННОЙ ИНИЦИАТИВЕ)</a:t>
            </a:r>
          </a:p>
          <a:p>
            <a:pPr marL="0" indent="0" algn="just" eaLnBrk="1" hangingPunct="1">
              <a:buNone/>
              <a:defRPr/>
            </a:pPr>
            <a:endParaRPr lang="ru-RU" sz="1800" dirty="0"/>
          </a:p>
          <a:p>
            <a:pPr marL="0" indent="0" algn="just" eaLnBrk="1" hangingPunct="1">
              <a:buFont typeface="Arial" charset="0"/>
              <a:buNone/>
              <a:defRPr/>
            </a:pPr>
            <a:endParaRPr lang="ru-RU" altLang="ru-RU" sz="2000" b="1" dirty="0" smtClean="0">
              <a:solidFill>
                <a:srgbClr val="000000"/>
              </a:solidFill>
            </a:endParaRPr>
          </a:p>
          <a:p>
            <a:pPr marL="0" indent="0" algn="just" eaLnBrk="1" hangingPunct="1">
              <a:buFont typeface="Arial" charset="0"/>
              <a:buNone/>
              <a:defRPr/>
            </a:pPr>
            <a:endParaRPr lang="ru-RU" altLang="ru-RU" sz="2000" dirty="0" smtClean="0">
              <a:solidFill>
                <a:srgbClr val="000000"/>
              </a:solidFill>
            </a:endParaRPr>
          </a:p>
          <a:p>
            <a:pPr marL="0" indent="0" algn="just" eaLnBrk="1" hangingPunct="1">
              <a:buFont typeface="Arial" charset="0"/>
              <a:buNone/>
              <a:defRPr/>
            </a:pPr>
            <a:endParaRPr lang="ru-RU" altLang="ru-RU" sz="1800" b="1" dirty="0" smtClean="0">
              <a:solidFill>
                <a:schemeClr val="accent2"/>
              </a:solidFill>
            </a:endParaRPr>
          </a:p>
          <a:p>
            <a:pPr marL="0" indent="0" algn="just" eaLnBrk="1" hangingPunct="1">
              <a:buFont typeface="Arial" charset="0"/>
              <a:buNone/>
              <a:defRPr/>
            </a:pPr>
            <a:endParaRPr lang="ru-RU" altLang="ru-RU" sz="2000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43204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r>
              <a:rPr lang="ru-RU" sz="2500" b="1" dirty="0" smtClean="0"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Форма заявления о признании СО НКО ИОПУ </a:t>
            </a:r>
            <a:endParaRPr lang="ru-RU" sz="2500" b="1" dirty="0">
              <a:solidFill>
                <a:schemeClr val="dk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604867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endParaRPr lang="ru-RU" sz="1800" b="1" dirty="0" smtClean="0">
              <a:solidFill>
                <a:schemeClr val="dk1"/>
              </a:solidFill>
            </a:endParaRPr>
          </a:p>
          <a:p>
            <a:pPr marL="0" indent="0" algn="ctr">
              <a:buNone/>
            </a:pPr>
            <a:r>
              <a:rPr lang="ru-RU" sz="3800" dirty="0" smtClean="0">
                <a:latin typeface="Courier New"/>
              </a:rPr>
              <a:t>                                                       </a:t>
            </a:r>
            <a:r>
              <a:rPr lang="ru-RU" sz="3800" dirty="0">
                <a:latin typeface="Courier New"/>
              </a:rPr>
              <a:t>Министерство юстиции</a:t>
            </a:r>
          </a:p>
          <a:p>
            <a:pPr marL="0" indent="0" algn="ctr">
              <a:buNone/>
            </a:pPr>
            <a:r>
              <a:rPr lang="ru-RU" sz="3800" dirty="0">
                <a:latin typeface="Courier New"/>
              </a:rPr>
              <a:t>                                                       Российской </a:t>
            </a:r>
            <a:r>
              <a:rPr lang="ru-RU" sz="3800" dirty="0" smtClean="0">
                <a:latin typeface="Courier New"/>
              </a:rPr>
              <a:t>Федерации</a:t>
            </a:r>
          </a:p>
          <a:p>
            <a:pPr marL="0" indent="0" algn="ctr">
              <a:buNone/>
            </a:pPr>
            <a:r>
              <a:rPr lang="ru-RU" sz="3800" dirty="0">
                <a:latin typeface="Courier New"/>
              </a:rPr>
              <a:t>	</a:t>
            </a:r>
            <a:r>
              <a:rPr lang="ru-RU" sz="3800" dirty="0" smtClean="0">
                <a:latin typeface="Courier New"/>
              </a:rPr>
              <a:t>		  (территориальный орган Минюста России)</a:t>
            </a:r>
            <a:endParaRPr lang="ru-RU" sz="3800" dirty="0">
              <a:latin typeface="Courier New"/>
            </a:endParaRPr>
          </a:p>
          <a:p>
            <a:pPr marL="0" indent="0" algn="ctr">
              <a:buNone/>
            </a:pPr>
            <a:endParaRPr lang="ru-RU" sz="3800" dirty="0" smtClean="0">
              <a:latin typeface="Courier New"/>
            </a:endParaRPr>
          </a:p>
          <a:p>
            <a:pPr marL="0" indent="0" algn="ctr">
              <a:buNone/>
            </a:pPr>
            <a:r>
              <a:rPr lang="ru-RU" sz="3800" dirty="0" smtClean="0">
                <a:latin typeface="Courier New"/>
              </a:rPr>
              <a:t>     ЗАЯВЛЕНИЕ</a:t>
            </a:r>
          </a:p>
          <a:p>
            <a:pPr marL="0" indent="0" algn="ctr">
              <a:buNone/>
            </a:pPr>
            <a:r>
              <a:rPr lang="ru-RU" sz="3800" dirty="0" smtClean="0">
                <a:latin typeface="Courier New"/>
              </a:rPr>
              <a:t> о признании социально ориентированной некоммерческой</a:t>
            </a:r>
          </a:p>
          <a:p>
            <a:pPr marL="0" indent="0" algn="ctr">
              <a:buNone/>
            </a:pPr>
            <a:r>
              <a:rPr lang="ru-RU" sz="3800" dirty="0" smtClean="0">
                <a:latin typeface="Courier New"/>
              </a:rPr>
              <a:t>  организации исполнителем общественно полезных услуг</a:t>
            </a:r>
          </a:p>
          <a:p>
            <a:pPr algn="ctr"/>
            <a:endParaRPr lang="ru-RU" sz="3800" dirty="0" smtClean="0">
              <a:latin typeface="Courier New"/>
            </a:endParaRPr>
          </a:p>
          <a:p>
            <a:pPr marL="0" indent="0" algn="ctr">
              <a:buNone/>
            </a:pPr>
            <a:r>
              <a:rPr lang="ru-RU" sz="3800" dirty="0" smtClean="0">
                <a:latin typeface="Courier New"/>
              </a:rPr>
              <a:t>    В  соответствии  с Федеральным </a:t>
            </a:r>
            <a:r>
              <a:rPr lang="ru-RU" sz="3800" dirty="0" smtClean="0">
                <a:solidFill>
                  <a:srgbClr val="0000FF"/>
                </a:solidFill>
                <a:latin typeface="Courier New"/>
                <a:hlinkClick r:id="rId3"/>
              </a:rPr>
              <a:t>законом от 12 января 1996 года N 7-ФЗ "О</a:t>
            </a:r>
          </a:p>
          <a:p>
            <a:pPr marL="0" indent="0" algn="ctr">
              <a:buNone/>
            </a:pPr>
            <a:r>
              <a:rPr lang="ru-RU" sz="3800" dirty="0" smtClean="0">
                <a:latin typeface="Courier New"/>
              </a:rPr>
              <a:t>некоммерческих   организациях"   прошу  признать  исполнителем  общественно</a:t>
            </a:r>
          </a:p>
          <a:p>
            <a:pPr marL="0" indent="0" algn="ctr">
              <a:buNone/>
            </a:pPr>
            <a:r>
              <a:rPr lang="ru-RU" sz="3800" dirty="0" smtClean="0">
                <a:latin typeface="Courier New"/>
              </a:rPr>
              <a:t>полезных  услуг и внести в реестр некоммерческих организаций - исполнителей</a:t>
            </a:r>
          </a:p>
          <a:p>
            <a:pPr marL="0" indent="0" algn="ctr">
              <a:buNone/>
            </a:pPr>
            <a:r>
              <a:rPr lang="ru-RU" sz="3800" dirty="0" smtClean="0">
                <a:latin typeface="Courier New"/>
              </a:rPr>
              <a:t>общественно   полезных   услуг   социально  ориентированную  некоммерческую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3800" dirty="0" smtClean="0">
                <a:latin typeface="Courier New"/>
              </a:rPr>
              <a:t>организацию _______________________________________________________________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3800" dirty="0" smtClean="0">
                <a:latin typeface="Courier New"/>
              </a:rPr>
              <a:t>                   (полное наименование и основной государственный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3800" dirty="0" smtClean="0">
                <a:latin typeface="Courier New"/>
              </a:rPr>
              <a:t>___________________________________________________________________________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3800" dirty="0" smtClean="0">
                <a:latin typeface="Courier New"/>
              </a:rPr>
              <a:t>          регистрационный номер, а также адрес (место нахождения)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3800" dirty="0" smtClean="0">
                <a:latin typeface="Courier New"/>
              </a:rPr>
              <a:t>___________________________________________________________________________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3800" dirty="0" smtClean="0">
                <a:latin typeface="Courier New"/>
              </a:rPr>
              <a:t>         постоянно действующего исполнительного органа организации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3800" dirty="0" smtClean="0">
                <a:latin typeface="Courier New"/>
              </a:rPr>
              <a:t>___________________________________________________________________________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3800" dirty="0" smtClean="0">
                <a:latin typeface="Courier New"/>
              </a:rPr>
              <a:t>        (в случае отсутствия постоянно действующего исполнительного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3800" dirty="0" smtClean="0">
                <a:latin typeface="Courier New"/>
              </a:rPr>
              <a:t>__________________________________________________________________________,</a:t>
            </a:r>
          </a:p>
          <a:p>
            <a:pPr marL="0" indent="0" algn="ctr">
              <a:buNone/>
            </a:pPr>
            <a:r>
              <a:rPr lang="ru-RU" sz="3800" dirty="0" smtClean="0">
                <a:latin typeface="Courier New"/>
              </a:rPr>
              <a:t>        органа - иного органа или лица, имеющего право действовать</a:t>
            </a:r>
          </a:p>
          <a:p>
            <a:pPr marL="0" indent="0" algn="ctr">
              <a:buNone/>
            </a:pPr>
            <a:r>
              <a:rPr lang="ru-RU" sz="3800" dirty="0" smtClean="0">
                <a:latin typeface="Courier New"/>
              </a:rPr>
              <a:t>         от ее имени без доверенности), по которому осуществляется</a:t>
            </a:r>
          </a:p>
          <a:p>
            <a:pPr marL="0" indent="0" algn="ctr">
              <a:buNone/>
            </a:pPr>
            <a:r>
              <a:rPr lang="ru-RU" sz="3800" dirty="0" smtClean="0">
                <a:latin typeface="Courier New"/>
              </a:rPr>
              <a:t>                       связь с данной организацией)</a:t>
            </a:r>
          </a:p>
          <a:p>
            <a:pPr marL="0" indent="0" algn="ctr">
              <a:buNone/>
            </a:pPr>
            <a:r>
              <a:rPr lang="ru-RU" sz="3800" dirty="0" smtClean="0">
                <a:latin typeface="Courier New"/>
              </a:rPr>
              <a:t>оказывающую следующие общественно полезные услуги:</a:t>
            </a:r>
          </a:p>
          <a:p>
            <a:pPr marL="0" indent="0" algn="ctr">
              <a:buNone/>
            </a:pPr>
            <a:r>
              <a:rPr lang="ru-RU" sz="3800" dirty="0" smtClean="0">
                <a:latin typeface="Courier New"/>
              </a:rPr>
              <a:t>___________________________________________________________________________</a:t>
            </a:r>
          </a:p>
          <a:p>
            <a:pPr marL="0" indent="0" algn="ctr">
              <a:buNone/>
            </a:pPr>
            <a:r>
              <a:rPr lang="ru-RU" sz="3800" dirty="0" smtClean="0">
                <a:latin typeface="Courier New"/>
              </a:rPr>
              <a:t>    (наименования общественно полезных услуг в соответствии с </a:t>
            </a:r>
            <a:r>
              <a:rPr lang="ru-RU" sz="3800" dirty="0" smtClean="0">
                <a:solidFill>
                  <a:srgbClr val="0000FF"/>
                </a:solidFill>
                <a:latin typeface="Courier New"/>
                <a:hlinkClick r:id="rId4"/>
              </a:rPr>
              <a:t>перечнем</a:t>
            </a:r>
          </a:p>
          <a:p>
            <a:pPr marL="0" indent="0" algn="ctr">
              <a:buNone/>
            </a:pPr>
            <a:r>
              <a:rPr lang="ru-RU" sz="3800" dirty="0" smtClean="0">
                <a:latin typeface="Courier New"/>
              </a:rPr>
              <a:t>___________________________________________________________________________</a:t>
            </a:r>
          </a:p>
          <a:p>
            <a:pPr marL="0" indent="0" algn="ctr">
              <a:buNone/>
            </a:pPr>
            <a:r>
              <a:rPr lang="ru-RU" sz="3800" dirty="0" smtClean="0">
                <a:latin typeface="Courier New"/>
              </a:rPr>
              <a:t>   общественно полезных услуг, утвержденным постановлением Правительства</a:t>
            </a:r>
          </a:p>
          <a:p>
            <a:pPr marL="0" indent="0" algn="ctr">
              <a:buNone/>
            </a:pPr>
            <a:r>
              <a:rPr lang="ru-RU" sz="3800" dirty="0" smtClean="0">
                <a:latin typeface="Courier New"/>
              </a:rPr>
              <a:t>__________________________________________________________________________.</a:t>
            </a:r>
          </a:p>
          <a:p>
            <a:pPr marL="0" indent="0" algn="ctr">
              <a:buNone/>
            </a:pPr>
            <a:r>
              <a:rPr lang="ru-RU" sz="3800" dirty="0" smtClean="0">
                <a:latin typeface="Courier New"/>
              </a:rPr>
              <a:t>             Российской Федерации от 27 октября 2016 г. N 1096</a:t>
            </a:r>
          </a:p>
          <a:p>
            <a:pPr marL="0" indent="0" algn="ctr">
              <a:buNone/>
            </a:pPr>
            <a:r>
              <a:rPr lang="ru-RU" sz="3800" dirty="0" smtClean="0">
                <a:latin typeface="Courier New"/>
              </a:rPr>
              <a:t>            "Об утверждении перечня общественно полезных услуг</a:t>
            </a:r>
          </a:p>
          <a:p>
            <a:pPr marL="0" indent="0" algn="ctr">
              <a:buNone/>
            </a:pPr>
            <a:r>
              <a:rPr lang="ru-RU" sz="3800" dirty="0" smtClean="0">
                <a:latin typeface="Courier New"/>
              </a:rPr>
              <a:t>                 и критериев оценки качества их оказания")</a:t>
            </a:r>
          </a:p>
          <a:p>
            <a:pPr marL="0" indent="0">
              <a:buNone/>
            </a:pPr>
            <a:r>
              <a:rPr lang="ru-RU" sz="3800" dirty="0">
                <a:latin typeface="Courier New"/>
              </a:rPr>
              <a:t> </a:t>
            </a:r>
            <a:r>
              <a:rPr lang="ru-RU" sz="3800" dirty="0" smtClean="0">
                <a:latin typeface="Courier New"/>
              </a:rPr>
              <a:t>                   Заключение выдано:____________________________________________________</a:t>
            </a:r>
            <a:endParaRPr lang="ru-RU" sz="3800" dirty="0" smtClean="0">
              <a:latin typeface="Courier New"/>
            </a:endParaRPr>
          </a:p>
          <a:p>
            <a:pPr algn="ctr"/>
            <a:endParaRPr lang="ru-RU" sz="3800" dirty="0" smtClean="0">
              <a:latin typeface="Courier New"/>
            </a:endParaRPr>
          </a:p>
          <a:p>
            <a:pPr marL="0" indent="0" algn="ctr">
              <a:buNone/>
            </a:pPr>
            <a:r>
              <a:rPr lang="ru-RU" sz="3800" dirty="0" smtClean="0">
                <a:latin typeface="Courier New"/>
              </a:rPr>
              <a:t>    Приложение </a:t>
            </a:r>
            <a:r>
              <a:rPr lang="ru-RU" sz="3800" dirty="0" smtClean="0">
                <a:solidFill>
                  <a:srgbClr val="0000FF"/>
                </a:solidFill>
                <a:latin typeface="Courier New"/>
                <a:hlinkClick r:id="rId5"/>
              </a:rPr>
              <a:t>&lt;*&gt;: на ___ л.</a:t>
            </a:r>
          </a:p>
          <a:p>
            <a:pPr marL="0" indent="0" algn="ctr">
              <a:buNone/>
            </a:pPr>
            <a:r>
              <a:rPr lang="ru-RU" sz="3800" dirty="0" smtClean="0">
                <a:latin typeface="Courier New"/>
              </a:rPr>
              <a:t>"__" ________ 20__ г.                   ___________________________________</a:t>
            </a:r>
          </a:p>
          <a:p>
            <a:pPr marL="0" indent="0" algn="ctr">
              <a:buNone/>
            </a:pPr>
            <a:r>
              <a:rPr lang="ru-RU" sz="3800" dirty="0" smtClean="0">
                <a:latin typeface="Courier New"/>
              </a:rPr>
              <a:t>                                         (подпись, Ф.И.О., должность лица,</a:t>
            </a:r>
          </a:p>
          <a:p>
            <a:pPr marL="0" indent="0" algn="ctr">
              <a:buNone/>
            </a:pPr>
            <a:r>
              <a:rPr lang="ru-RU" sz="3800" dirty="0" smtClean="0">
                <a:latin typeface="Courier New"/>
              </a:rPr>
              <a:t>                                          имеющего право без доверенности</a:t>
            </a:r>
          </a:p>
          <a:p>
            <a:pPr marL="0" indent="0" algn="ctr">
              <a:buNone/>
            </a:pPr>
            <a:r>
              <a:rPr lang="ru-RU" sz="3800" dirty="0" smtClean="0">
                <a:latin typeface="Courier New"/>
              </a:rPr>
              <a:t>                                         действовать от имени организации)</a:t>
            </a:r>
            <a:endParaRPr lang="ru-RU" sz="3800" b="1"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3699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8" y="44450"/>
            <a:ext cx="8964612" cy="8636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eaLnBrk="1" hangingPunct="1">
              <a:defRPr/>
            </a:pPr>
            <a:r>
              <a:rPr lang="ru-RU" alt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Форма заключения о соответствии качества оказываемых СО НКО </a:t>
            </a:r>
            <a:br>
              <a:rPr lang="ru-RU" alt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alt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общественно полезных услуг, утверждена</a:t>
            </a:r>
            <a:br>
              <a:rPr lang="ru-RU" alt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altLang="ru-RU" sz="1500" i="1" dirty="0" smtClean="0">
                <a:solidFill>
                  <a:srgbClr val="77933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Постановлением Правительства Российской Федерации от 26 января 2017 года № 89 (приложение № 2)</a:t>
            </a:r>
          </a:p>
        </p:txBody>
      </p:sp>
      <p:pic>
        <p:nvPicPr>
          <p:cNvPr id="12291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5576" y="1124744"/>
            <a:ext cx="7647434" cy="543711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188913"/>
            <a:ext cx="8229600" cy="8509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eaLnBrk="1" hangingPunct="1">
              <a:defRPr/>
            </a:pPr>
            <a:r>
              <a:rPr lang="ru-RU" altLang="ru-RU" sz="20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Заключение о соответствии качества общественно полезных услуг. Органы исполнительной власти, осуществляющие оценку качества</a:t>
            </a:r>
            <a:r>
              <a:rPr lang="ru-RU" altLang="ru-RU" sz="25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1412875"/>
            <a:ext cx="8218487" cy="5256213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just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u-RU" altLang="ru-RU" sz="1800" dirty="0" smtClean="0">
                <a:solidFill>
                  <a:srgbClr val="000000"/>
                </a:solidFill>
              </a:rPr>
              <a:t>	В целях приобретения статуса ИОПУ НКО необходимо доказать качество оказываемых услуг.</a:t>
            </a:r>
          </a:p>
          <a:p>
            <a:pPr marL="0" indent="0" algn="just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u-RU" altLang="ru-RU" sz="1800" dirty="0" smtClean="0">
                <a:solidFill>
                  <a:srgbClr val="000000"/>
                </a:solidFill>
              </a:rPr>
              <a:t>	Для этого необходимо обратиться с заявлением о выдаче заключения о соответствии качества общественно полезных услуг установленным критериям качества в ФОИВ (их территориальные органы) или региональные ОИВ, которые осуществляют оценку качества. </a:t>
            </a:r>
          </a:p>
          <a:p>
            <a:pPr marL="0" indent="0" algn="just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u-RU" altLang="ru-RU" sz="1800" b="1" i="1" dirty="0" smtClean="0">
                <a:solidFill>
                  <a:srgbClr val="77933C"/>
                </a:solidFill>
              </a:rPr>
              <a:t>Перечень федеральных и региональных ОИВ утвержден постановлением Правительства Российской Федерации от 26 января 2017 года № 89 (приложение № 3). </a:t>
            </a:r>
            <a:endParaRPr lang="ru-RU" altLang="ru-RU" sz="1800" dirty="0" smtClean="0">
              <a:solidFill>
                <a:srgbClr val="000000"/>
              </a:solidFill>
            </a:endParaRPr>
          </a:p>
          <a:p>
            <a:pPr marL="0" indent="0" algn="just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u-RU" altLang="ru-RU" sz="1800" dirty="0" smtClean="0">
                <a:solidFill>
                  <a:srgbClr val="000000"/>
                </a:solidFill>
              </a:rPr>
              <a:t>	В зависимости от сферы оказываемых услуг </a:t>
            </a:r>
            <a:r>
              <a:rPr lang="ru-RU" altLang="ru-RU" sz="1800" b="1" dirty="0" smtClean="0">
                <a:solidFill>
                  <a:srgbClr val="000000"/>
                </a:solidFill>
              </a:rPr>
              <a:t>такое заключение выдается </a:t>
            </a:r>
            <a:r>
              <a:rPr lang="ru-RU" altLang="ru-RU" sz="1800" dirty="0" smtClean="0">
                <a:solidFill>
                  <a:srgbClr val="000000"/>
                </a:solidFill>
              </a:rPr>
              <a:t>Минтрудом России, </a:t>
            </a:r>
            <a:r>
              <a:rPr lang="ru-RU" altLang="ru-RU" sz="1800" dirty="0" err="1" smtClean="0">
                <a:solidFill>
                  <a:srgbClr val="000000"/>
                </a:solidFill>
              </a:rPr>
              <a:t>Минобрнауки</a:t>
            </a:r>
            <a:r>
              <a:rPr lang="ru-RU" altLang="ru-RU" sz="1800" dirty="0" smtClean="0">
                <a:solidFill>
                  <a:srgbClr val="000000"/>
                </a:solidFill>
              </a:rPr>
              <a:t> России, Минкультуры России, Минздравом России, Ростуризмом, </a:t>
            </a:r>
            <a:r>
              <a:rPr lang="ru-RU" altLang="ru-RU" sz="1800" dirty="0" err="1" smtClean="0">
                <a:solidFill>
                  <a:srgbClr val="000000"/>
                </a:solidFill>
              </a:rPr>
              <a:t>Рособрнадзором</a:t>
            </a:r>
            <a:r>
              <a:rPr lang="ru-RU" altLang="ru-RU" sz="1800" dirty="0" smtClean="0">
                <a:solidFill>
                  <a:srgbClr val="000000"/>
                </a:solidFill>
              </a:rPr>
              <a:t>, </a:t>
            </a:r>
            <a:r>
              <a:rPr lang="ru-RU" altLang="ru-RU" sz="1800" dirty="0" err="1" smtClean="0">
                <a:solidFill>
                  <a:srgbClr val="000000"/>
                </a:solidFill>
              </a:rPr>
              <a:t>Минспортом</a:t>
            </a:r>
            <a:r>
              <a:rPr lang="ru-RU" altLang="ru-RU" sz="1800" dirty="0" smtClean="0">
                <a:solidFill>
                  <a:srgbClr val="000000"/>
                </a:solidFill>
              </a:rPr>
              <a:t> России, </a:t>
            </a:r>
            <a:r>
              <a:rPr lang="ru-RU" altLang="ru-RU" sz="1800" dirty="0" err="1" smtClean="0">
                <a:solidFill>
                  <a:srgbClr val="000000"/>
                </a:solidFill>
              </a:rPr>
              <a:t>Роспотребнадзором</a:t>
            </a:r>
            <a:r>
              <a:rPr lang="ru-RU" altLang="ru-RU" sz="1800" dirty="0" smtClean="0">
                <a:solidFill>
                  <a:srgbClr val="000000"/>
                </a:solidFill>
              </a:rPr>
              <a:t> (территориальным органом), Минюстом России (территориальным органом) или </a:t>
            </a:r>
            <a:r>
              <a:rPr lang="ru-RU" altLang="ru-RU" sz="1800" b="1" dirty="0" smtClean="0">
                <a:solidFill>
                  <a:schemeClr val="tx1"/>
                </a:solidFill>
              </a:rPr>
              <a:t>заместителем руководителя высшего исполнительного органа государственной власти субъекта РФ в соответствии с его компетенцией</a:t>
            </a:r>
            <a:r>
              <a:rPr lang="ru-RU" altLang="ru-RU" sz="1800" b="1" dirty="0" smtClean="0">
                <a:solidFill>
                  <a:srgbClr val="000000"/>
                </a:solidFill>
              </a:rPr>
              <a:t>.</a:t>
            </a:r>
          </a:p>
          <a:p>
            <a:pPr marL="0" indent="0" algn="just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u-RU" altLang="ru-RU" sz="2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!</a:t>
            </a:r>
            <a:r>
              <a:rPr lang="ru-RU" altLang="ru-RU" sz="1800" dirty="0" smtClean="0">
                <a:solidFill>
                  <a:srgbClr val="000000"/>
                </a:solidFill>
              </a:rPr>
              <a:t> </a:t>
            </a:r>
            <a:r>
              <a:rPr lang="ru-RU" altLang="ru-RU" sz="1800" i="1" dirty="0" smtClean="0">
                <a:solidFill>
                  <a:srgbClr val="FF0000"/>
                </a:solidFill>
              </a:rPr>
              <a:t>Если оценка качества осуществляется несколькими заинтересованными ОИВ,</a:t>
            </a:r>
            <a:r>
              <a:rPr lang="ru-RU" altLang="ru-RU" sz="1800" i="1" dirty="0" smtClean="0">
                <a:solidFill>
                  <a:srgbClr val="000000"/>
                </a:solidFill>
              </a:rPr>
              <a:t> обращение с заявлением во все эти органы не требуется. </a:t>
            </a:r>
            <a:r>
              <a:rPr lang="ru-RU" altLang="ru-RU" sz="1800" i="1" dirty="0" smtClean="0">
                <a:solidFill>
                  <a:srgbClr val="FF0000"/>
                </a:solidFill>
              </a:rPr>
              <a:t>Достаточно обратиться в один из таких ОИВ</a:t>
            </a:r>
            <a:r>
              <a:rPr lang="ru-RU" altLang="ru-RU" sz="1800" i="1" dirty="0" smtClean="0">
                <a:solidFill>
                  <a:srgbClr val="000000"/>
                </a:solidFill>
              </a:rPr>
              <a:t>, а он, в свою очередь, истребует все необходимые сведения у иных заинтересованных органов.</a:t>
            </a:r>
          </a:p>
          <a:p>
            <a:pPr marL="0" indent="0" algn="just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ru-RU" altLang="ru-RU" sz="180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11809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altLang="ru-RU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Заявление о выдаче заключения о соответствии качества услуг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298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just"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ru-RU" altLang="ru-RU" sz="1900" dirty="0" smtClean="0">
                <a:solidFill>
                  <a:srgbClr val="000000"/>
                </a:solidFill>
              </a:rPr>
              <a:t>Заявление о выдаче заключения должно быть составлено </a:t>
            </a:r>
            <a:r>
              <a:rPr lang="ru-RU" altLang="ru-RU" sz="1900" u="sng" dirty="0" smtClean="0">
                <a:solidFill>
                  <a:srgbClr val="000000"/>
                </a:solidFill>
              </a:rPr>
              <a:t>в письменной форме. </a:t>
            </a:r>
            <a:endParaRPr lang="ru-RU" altLang="ru-RU" sz="1900" dirty="0" smtClean="0">
              <a:solidFill>
                <a:srgbClr val="000000"/>
              </a:solidFill>
            </a:endParaRPr>
          </a:p>
          <a:p>
            <a:pPr marL="0" indent="0" algn="just"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ru-RU" altLang="ru-RU" sz="1900" b="1" dirty="0" smtClean="0">
                <a:solidFill>
                  <a:srgbClr val="000000"/>
                </a:solidFill>
              </a:rPr>
              <a:t>Форма заявления не установлена. </a:t>
            </a:r>
          </a:p>
          <a:p>
            <a:pPr marL="0" indent="0" algn="just"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ru-RU" altLang="ru-RU" sz="2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!</a:t>
            </a:r>
            <a:r>
              <a:rPr lang="ru-RU" altLang="ru-RU" sz="1900" i="1" dirty="0" smtClean="0">
                <a:solidFill>
                  <a:srgbClr val="000000"/>
                </a:solidFill>
              </a:rPr>
              <a:t> </a:t>
            </a:r>
            <a:r>
              <a:rPr lang="ru-RU" altLang="ru-RU" sz="1900" i="1" dirty="0" smtClean="0">
                <a:solidFill>
                  <a:srgbClr val="FF0000"/>
                </a:solidFill>
              </a:rPr>
              <a:t>Заявление должно содержать обоснование соответствия услуг, оказываемых НКО, </a:t>
            </a:r>
            <a:r>
              <a:rPr lang="ru-RU" altLang="ru-RU" sz="1900" i="1" dirty="0" smtClean="0">
                <a:solidFill>
                  <a:srgbClr val="000000"/>
                </a:solidFill>
              </a:rPr>
              <a:t>установленным критериям оценки качества общественно полезных услуг. </a:t>
            </a:r>
          </a:p>
          <a:p>
            <a:pPr marL="0" indent="0" algn="just"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ru-RU" altLang="ru-RU" sz="1800" b="1" dirty="0" smtClean="0">
                <a:solidFill>
                  <a:schemeClr val="tx1"/>
                </a:solidFill>
              </a:rPr>
              <a:t>Перечень сведений, подлежащих включению в заявление организации о выдаче заключения, определяется в административных регламентах, устанавливающих порядок предоставления государственной услуги по оценке качества оказания общественно полезных услуг.</a:t>
            </a:r>
          </a:p>
          <a:p>
            <a:pPr marL="0" indent="0" algn="just"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ru-RU" altLang="ru-RU" sz="1900" u="sng" dirty="0" smtClean="0">
                <a:solidFill>
                  <a:srgbClr val="000000"/>
                </a:solidFill>
              </a:rPr>
              <a:t>К заявлению могут прилагаться:</a:t>
            </a:r>
          </a:p>
          <a:p>
            <a:pPr marL="0" indent="0" algn="just"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ru-RU" altLang="ru-RU" sz="1900" dirty="0" smtClean="0">
                <a:solidFill>
                  <a:srgbClr val="000000"/>
                </a:solidFill>
              </a:rPr>
              <a:t>– </a:t>
            </a:r>
            <a:r>
              <a:rPr lang="ru-RU" altLang="ru-RU" sz="1800" dirty="0" smtClean="0">
                <a:solidFill>
                  <a:srgbClr val="000000"/>
                </a:solidFill>
              </a:rPr>
              <a:t>документы, обосновывающие соответствие оказываемых организацией услуг установленным критериям оценки качества (справки, характеристики, экспертные заключения,</a:t>
            </a:r>
            <a:r>
              <a:rPr lang="ru-RU" altLang="ru-RU" sz="1800" dirty="0" smtClean="0">
                <a:solidFill>
                  <a:schemeClr val="tx1"/>
                </a:solidFill>
              </a:rPr>
              <a:t> заключения общественных советов при заинтересованных органах </a:t>
            </a:r>
            <a:r>
              <a:rPr lang="ru-RU" altLang="ru-RU" sz="1800" dirty="0" smtClean="0">
                <a:solidFill>
                  <a:srgbClr val="000000"/>
                </a:solidFill>
              </a:rPr>
              <a:t> и другие); </a:t>
            </a:r>
          </a:p>
          <a:p>
            <a:pPr marL="0" indent="0" algn="just"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ru-RU" altLang="ru-RU" sz="1800" dirty="0" smtClean="0">
                <a:solidFill>
                  <a:srgbClr val="000000"/>
                </a:solidFill>
              </a:rPr>
              <a:t>– документы, подтверждающие отсутствие задолженностей по налогам и сборам, иным обязательным платежам.</a:t>
            </a:r>
          </a:p>
          <a:p>
            <a:pPr marL="0" indent="0" eaLnBrk="1" hangingPunct="1">
              <a:lnSpc>
                <a:spcPct val="90000"/>
              </a:lnSpc>
              <a:buFont typeface="Arial" charset="0"/>
              <a:buNone/>
              <a:defRPr/>
            </a:pPr>
            <a:endParaRPr lang="ru-RU" altLang="ru-RU" sz="180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75042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188913"/>
            <a:ext cx="8147050" cy="79216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Критерии оценки качества общественно полезных услуг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1125538"/>
            <a:ext cx="8229600" cy="554355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>
            <a:normAutofit fontScale="25000" lnSpcReduction="20000"/>
          </a:bodyPr>
          <a:lstStyle/>
          <a:p>
            <a:pPr marL="0" indent="0"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000" b="1" i="1" dirty="0" smtClean="0">
                <a:solidFill>
                  <a:schemeClr val="accent3">
                    <a:lumMod val="50000"/>
                  </a:schemeClr>
                </a:solidFill>
              </a:rPr>
              <a:t>Утверждены </a:t>
            </a:r>
            <a:r>
              <a:rPr lang="ru-RU" sz="6000" b="1" i="1" dirty="0">
                <a:solidFill>
                  <a:schemeClr val="accent3">
                    <a:lumMod val="50000"/>
                  </a:schemeClr>
                </a:solidFill>
              </a:rPr>
              <a:t>постановлением Правительства Российской Федерации </a:t>
            </a:r>
            <a:r>
              <a:rPr lang="ru-RU" sz="6000" b="1" i="1" dirty="0" smtClean="0">
                <a:solidFill>
                  <a:schemeClr val="accent3">
                    <a:lumMod val="50000"/>
                  </a:schemeClr>
                </a:solidFill>
              </a:rPr>
              <a:t>от </a:t>
            </a:r>
            <a:r>
              <a:rPr lang="ru-RU" sz="6000" b="1" i="1" dirty="0">
                <a:solidFill>
                  <a:schemeClr val="accent3">
                    <a:lumMod val="50000"/>
                  </a:schemeClr>
                </a:solidFill>
              </a:rPr>
              <a:t>27 </a:t>
            </a:r>
            <a:r>
              <a:rPr lang="ru-RU" sz="6000" b="1" i="1" dirty="0" smtClean="0">
                <a:solidFill>
                  <a:schemeClr val="accent3">
                    <a:lumMod val="50000"/>
                  </a:schemeClr>
                </a:solidFill>
              </a:rPr>
              <a:t>.10.2016 </a:t>
            </a:r>
            <a:r>
              <a:rPr lang="ru-RU" sz="6000" b="1" i="1" dirty="0">
                <a:solidFill>
                  <a:schemeClr val="accent3">
                    <a:lumMod val="50000"/>
                  </a:schemeClr>
                </a:solidFill>
              </a:rPr>
              <a:t>№ 1096</a:t>
            </a:r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6000" dirty="0"/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400" dirty="0"/>
              <a:t>1. Соответствие общественно полезной услуги установленным нормативными правовыми актами </a:t>
            </a:r>
            <a:r>
              <a:rPr lang="ru-RU" sz="6400" dirty="0" smtClean="0"/>
              <a:t>РФ </a:t>
            </a:r>
            <a:r>
              <a:rPr lang="ru-RU" sz="6400" dirty="0"/>
              <a:t>требованиям к ее содержанию (объем, сроки, качество предоставления).</a:t>
            </a:r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6400" dirty="0"/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400" dirty="0"/>
              <a:t>2. Наличие у лиц, непосредственно задействованных в исполнении общественно полезной услуги (в том числе работников </a:t>
            </a:r>
            <a:r>
              <a:rPr lang="ru-RU" sz="6400" dirty="0" smtClean="0"/>
              <a:t>НКО и </a:t>
            </a:r>
            <a:r>
              <a:rPr lang="ru-RU" sz="6400" dirty="0"/>
              <a:t>работников, привлеченных по договорам </a:t>
            </a:r>
            <a:r>
              <a:rPr lang="ru-RU" sz="6400" dirty="0" err="1"/>
              <a:t>гражданско</a:t>
            </a:r>
            <a:r>
              <a:rPr lang="ru-RU" sz="6400" dirty="0"/>
              <a:t>–правового характера), необходимой квалификации (в том числе профессионального образования, опыта работы в соответствующей сфере), достаточность количества таких лиц.</a:t>
            </a:r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6400" dirty="0"/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400" dirty="0"/>
              <a:t>3. Удовлетворенность получателей общественно полезных услуг качеством их оказания (отсутствие жалоб на действия (бездействие) и (или) решения </a:t>
            </a:r>
            <a:r>
              <a:rPr lang="ru-RU" sz="6400" dirty="0" smtClean="0"/>
              <a:t>НКО, </a:t>
            </a:r>
            <a:r>
              <a:rPr lang="ru-RU" sz="6400" dirty="0"/>
              <a:t>связанные с оказанием ею общественно полезных услуг, признанных обоснованными судом, органами государственного контроля (надзора) и муниципального надзора, иными государственными органами в соответствии с их компетенцией в течение 2 лет, предшествующих подаче заявления о включении в формируемый реестр некоммерческих организаций).</a:t>
            </a:r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6400" dirty="0"/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400" dirty="0"/>
              <a:t>4. Открытость и доступность информации о </a:t>
            </a:r>
            <a:r>
              <a:rPr lang="ru-RU" sz="6400" dirty="0" smtClean="0"/>
              <a:t>НКО.</a:t>
            </a:r>
            <a:endParaRPr lang="ru-RU" sz="6400" dirty="0"/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6400" dirty="0"/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400" dirty="0"/>
              <a:t>5. Отсутствие </a:t>
            </a:r>
            <a:r>
              <a:rPr lang="ru-RU" sz="6400" dirty="0" smtClean="0"/>
              <a:t>НКО в </a:t>
            </a:r>
            <a:r>
              <a:rPr lang="ru-RU" sz="6400" dirty="0"/>
              <a:t>реестре недобросовестных поставщиков по результатам оказания услуги в рамках исполнения контрактов, заключенных в соответствии с Федеральным законом «О контрактной системе в сфере закупок товаров, работ, услуг для обеспечения государственных и муниципальных нужд» в течение 2 лет, предшествующих подаче заявления о включении в формируемый реестр некоммерческих организаций.</a:t>
            </a:r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4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4115627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561975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Основания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отказа в выдаче заключения</a:t>
            </a:r>
            <a:b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908050"/>
            <a:ext cx="8229600" cy="5616575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indent="0" algn="just" eaLnBrk="1" hangingPunct="1">
              <a:buFont typeface="Arial" charset="0"/>
              <a:buNone/>
              <a:defRPr/>
            </a:pPr>
            <a:r>
              <a:rPr lang="ru-RU" altLang="ru-RU" sz="1800" b="1" smtClean="0">
                <a:solidFill>
                  <a:srgbClr val="000000"/>
                </a:solidFill>
              </a:rPr>
              <a:t>а) несоответствие общественно полезной услуги установленным требованиям к ее содержанию (объем, сроки, качество предоставления);</a:t>
            </a:r>
          </a:p>
          <a:p>
            <a:pPr indent="0" algn="just" eaLnBrk="1" hangingPunct="1">
              <a:buFont typeface="Arial" charset="0"/>
              <a:buNone/>
              <a:defRPr/>
            </a:pPr>
            <a:r>
              <a:rPr lang="ru-RU" altLang="ru-RU" sz="1800" b="1" smtClean="0">
                <a:solidFill>
                  <a:srgbClr val="000000"/>
                </a:solidFill>
              </a:rPr>
              <a:t>б) отсутствие у лиц, непосредственно задействованных в исполнении общественно полезной услуги, необходимой квалификации (профобразование, опыт), недостаточное количество лиц, у которых есть необходимая квалификация;</a:t>
            </a:r>
          </a:p>
          <a:p>
            <a:pPr indent="0" algn="just" eaLnBrk="1" hangingPunct="1">
              <a:buFont typeface="Arial" charset="0"/>
              <a:buNone/>
              <a:defRPr/>
            </a:pPr>
            <a:r>
              <a:rPr lang="ru-RU" altLang="ru-RU" sz="1800" b="1" smtClean="0">
                <a:solidFill>
                  <a:srgbClr val="000000"/>
                </a:solidFill>
              </a:rPr>
              <a:t>в) наличие в течение 2 лет, предшествующих выдаче заключения, обоснованных жалоб на деятельность организации;</a:t>
            </a:r>
          </a:p>
          <a:p>
            <a:pPr indent="0" algn="just" eaLnBrk="1" hangingPunct="1">
              <a:buFont typeface="Arial" charset="0"/>
              <a:buNone/>
              <a:defRPr/>
            </a:pPr>
            <a:r>
              <a:rPr lang="ru-RU" altLang="ru-RU" sz="1800" b="1" smtClean="0">
                <a:solidFill>
                  <a:srgbClr val="000000"/>
                </a:solidFill>
              </a:rPr>
              <a:t>г) несоответствие уровня открытости и доступности информации об организации установленным требованиям (при наличии);</a:t>
            </a:r>
          </a:p>
          <a:p>
            <a:pPr indent="0" algn="just" eaLnBrk="1" hangingPunct="1">
              <a:buFont typeface="Arial" charset="0"/>
              <a:buNone/>
              <a:defRPr/>
            </a:pPr>
            <a:r>
              <a:rPr lang="ru-RU" altLang="ru-RU" sz="1800" b="1" smtClean="0">
                <a:solidFill>
                  <a:srgbClr val="000000"/>
                </a:solidFill>
              </a:rPr>
              <a:t>д) наличие в течение 2 лет, предшествующих выдаче заключения, информации об организации в реестре недобросовестных поставщиков в рамках исполнения государственных контрактов;</a:t>
            </a:r>
          </a:p>
          <a:p>
            <a:pPr indent="0" algn="just" eaLnBrk="1" hangingPunct="1">
              <a:buFont typeface="Arial" charset="0"/>
              <a:buNone/>
              <a:defRPr/>
            </a:pPr>
            <a:r>
              <a:rPr lang="ru-RU" altLang="ru-RU" sz="1800" b="1" smtClean="0">
                <a:solidFill>
                  <a:srgbClr val="000000"/>
                </a:solidFill>
              </a:rPr>
              <a:t>е) наличие задолженностей по налогам и сборам, иным обязательным платежам</a:t>
            </a:r>
          </a:p>
          <a:p>
            <a:pPr indent="0" eaLnBrk="1" hangingPunct="1">
              <a:buFont typeface="Arial" charset="0"/>
              <a:buNone/>
              <a:defRPr/>
            </a:pPr>
            <a:r>
              <a:rPr lang="ru-RU" altLang="ru-RU" sz="1800" b="1" smtClean="0">
                <a:solidFill>
                  <a:srgbClr val="000000"/>
                </a:solidFill>
              </a:rPr>
              <a:t>ж) </a:t>
            </a:r>
            <a:r>
              <a:rPr lang="ru-RU" altLang="ru-RU" sz="1800" b="1" smtClean="0">
                <a:solidFill>
                  <a:schemeClr val="tx1"/>
                </a:solidFill>
              </a:rPr>
              <a:t>представление документов, содержащих недостоверные сведения, либо документов, оформленных в ненадлежащем порядке.</a:t>
            </a:r>
          </a:p>
          <a:p>
            <a:pPr indent="0" eaLnBrk="1" hangingPunct="1">
              <a:buFont typeface="Arial" charset="0"/>
              <a:buNone/>
              <a:defRPr/>
            </a:pPr>
            <a:endParaRPr lang="ru-RU" altLang="ru-RU" sz="1800" b="1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74967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altLang="ru-RU" sz="32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Порядок подписания и срок выдачи </a:t>
            </a:r>
            <a:br>
              <a:rPr lang="ru-RU" altLang="ru-RU" sz="32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altLang="ru-RU" sz="32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(отказа выдачи) заключения 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850" y="1557338"/>
            <a:ext cx="8208963" cy="5184775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0" indent="0" algn="just" eaLnBrk="1" hangingPunct="1">
              <a:buFont typeface="Arial" charset="0"/>
              <a:buNone/>
              <a:defRPr/>
            </a:pPr>
            <a:r>
              <a:rPr lang="ru-RU" altLang="ru-RU" sz="1800" dirty="0" smtClean="0">
                <a:solidFill>
                  <a:schemeClr val="tx1"/>
                </a:solidFill>
              </a:rPr>
              <a:t>Заключение подписывается заместителем руководителя федерального органа исполнительной власти, руководителями территориального органа федерального органа исполнительной власти, </a:t>
            </a:r>
            <a:r>
              <a:rPr lang="ru-RU" altLang="ru-RU" sz="1800" b="1" dirty="0" smtClean="0">
                <a:solidFill>
                  <a:schemeClr val="accent2"/>
                </a:solidFill>
              </a:rPr>
              <a:t>заместителем руководителя высшего исполнительного органа государственной власти субъекта Российской Федерации.</a:t>
            </a:r>
          </a:p>
          <a:p>
            <a:pPr marL="0" indent="0" algn="just" eaLnBrk="1" hangingPunct="1">
              <a:buFont typeface="Arial" charset="0"/>
              <a:buNone/>
              <a:defRPr/>
            </a:pPr>
            <a:r>
              <a:rPr lang="ru-RU" altLang="ru-RU" sz="2000" dirty="0" smtClean="0">
                <a:solidFill>
                  <a:srgbClr val="000000"/>
                </a:solidFill>
              </a:rPr>
              <a:t>Заключение должно быть выдано в течение </a:t>
            </a:r>
            <a:r>
              <a:rPr lang="ru-RU" altLang="ru-RU" sz="2000" dirty="0" smtClean="0">
                <a:solidFill>
                  <a:srgbClr val="FF0000"/>
                </a:solidFill>
              </a:rPr>
              <a:t>30 дней со дня поступления заявления.</a:t>
            </a:r>
            <a:endParaRPr lang="ru-RU" altLang="ru-RU" sz="2000" dirty="0" smtClean="0">
              <a:solidFill>
                <a:srgbClr val="000000"/>
              </a:solidFill>
            </a:endParaRPr>
          </a:p>
          <a:p>
            <a:pPr marL="0" indent="0" algn="just" eaLnBrk="1" hangingPunct="1">
              <a:buFont typeface="Arial" charset="0"/>
              <a:buNone/>
              <a:defRPr/>
            </a:pPr>
            <a:r>
              <a:rPr lang="ru-RU" altLang="ru-RU" sz="2000" dirty="0" smtClean="0">
                <a:solidFill>
                  <a:srgbClr val="000000"/>
                </a:solidFill>
              </a:rPr>
              <a:t>Этот </a:t>
            </a:r>
            <a:r>
              <a:rPr lang="ru-RU" altLang="ru-RU" sz="2000" dirty="0" smtClean="0">
                <a:solidFill>
                  <a:srgbClr val="FF0000"/>
                </a:solidFill>
              </a:rPr>
              <a:t>срок может быть продлен </a:t>
            </a:r>
            <a:r>
              <a:rPr lang="ru-RU" altLang="ru-RU" sz="2000" dirty="0" smtClean="0">
                <a:solidFill>
                  <a:srgbClr val="000000"/>
                </a:solidFill>
              </a:rPr>
              <a:t>в случае, если заинтересованный орган направит запросы в другие органы, </a:t>
            </a:r>
            <a:r>
              <a:rPr lang="ru-RU" altLang="ru-RU" sz="2000" dirty="0" smtClean="0">
                <a:solidFill>
                  <a:srgbClr val="FF0000"/>
                </a:solidFill>
              </a:rPr>
              <a:t>но не более чем на 30 дней.</a:t>
            </a:r>
          </a:p>
          <a:p>
            <a:pPr marL="0" indent="0" algn="just" eaLnBrk="1" hangingPunct="1">
              <a:buFont typeface="Arial" charset="0"/>
              <a:buNone/>
              <a:defRPr/>
            </a:pPr>
            <a:r>
              <a:rPr lang="ru-RU" altLang="ru-RU" sz="2000" b="1" dirty="0" smtClean="0">
                <a:solidFill>
                  <a:schemeClr val="accent2"/>
                </a:solidFill>
              </a:rPr>
              <a:t>Важно!</a:t>
            </a:r>
          </a:p>
          <a:p>
            <a:pPr marL="0" indent="0" algn="just" eaLnBrk="1" hangingPunct="1">
              <a:buFont typeface="Arial" charset="0"/>
              <a:buNone/>
              <a:defRPr/>
            </a:pPr>
            <a:r>
              <a:rPr lang="ru-RU" altLang="ru-RU" sz="1800" b="1" dirty="0" smtClean="0">
                <a:solidFill>
                  <a:schemeClr val="accent2"/>
                </a:solidFill>
              </a:rPr>
              <a:t>Оценка качества оказания общественно полезных услуг осуществляется ФОИВ в соответствии с его компетенцией в отношении СО НКО, оказывающей одну общественно полезную услугу на территории более половины субъектов Российской Федерации, и (или) получившей финансовую поддержку за счет средств федерального бюджета в связи с оказанием ею общественно полезных услуг.  Территориальные органы ФОИВ и ОИВ субъектов РФ – в отношении иных СО НКО.</a:t>
            </a:r>
          </a:p>
          <a:p>
            <a:pPr marL="0" indent="0" algn="just" eaLnBrk="1" hangingPunct="1">
              <a:buFont typeface="Arial" charset="0"/>
              <a:buNone/>
              <a:defRPr/>
            </a:pPr>
            <a:endParaRPr lang="ru-RU" altLang="ru-RU" sz="1800" b="1" dirty="0">
              <a:solidFill>
                <a:schemeClr val="accent2"/>
              </a:solidFill>
            </a:endParaRPr>
          </a:p>
          <a:p>
            <a:pPr marL="0" indent="0" algn="just" eaLnBrk="1" hangingPunct="1">
              <a:buNone/>
              <a:defRPr/>
            </a:pPr>
            <a:r>
              <a:rPr lang="ru-RU" altLang="ru-RU" sz="1800" b="1" dirty="0" smtClean="0">
                <a:solidFill>
                  <a:srgbClr val="FF0000"/>
                </a:solidFill>
              </a:rPr>
              <a:t>Наименование общественно полезной услуги, указанное в заключении, должно строго соответствовать наименованию группы и подгруппы общественно-полезных услуг, установленных  в перечне</a:t>
            </a:r>
            <a:r>
              <a:rPr lang="ru-RU" altLang="ru-RU" sz="1800" b="1" smtClean="0">
                <a:solidFill>
                  <a:srgbClr val="FF0000"/>
                </a:solidFill>
              </a:rPr>
              <a:t>, утвержденном</a:t>
            </a:r>
            <a:r>
              <a:rPr lang="ru-RU" altLang="ru-RU" sz="1800" smtClean="0">
                <a:solidFill>
                  <a:srgbClr val="FF0000"/>
                </a:solidFill>
              </a:rPr>
              <a:t> </a:t>
            </a:r>
            <a:r>
              <a:rPr lang="ru-RU" altLang="ru-RU" sz="1800" dirty="0" smtClean="0">
                <a:solidFill>
                  <a:srgbClr val="FF0000"/>
                </a:solidFill>
              </a:rPr>
              <a:t>постановлением </a:t>
            </a:r>
            <a:r>
              <a:rPr lang="ru-RU" altLang="ru-RU" sz="1800" dirty="0">
                <a:solidFill>
                  <a:srgbClr val="FF0000"/>
                </a:solidFill>
              </a:rPr>
              <a:t>Правительства РФ от 27 октября 2016 г. № 1096 «Об утверждении перечня общественно полезных услуг и критериев оценки качества их </a:t>
            </a:r>
            <a:r>
              <a:rPr lang="ru-RU" altLang="ru-RU" sz="1800" dirty="0" smtClean="0">
                <a:solidFill>
                  <a:srgbClr val="FF0000"/>
                </a:solidFill>
              </a:rPr>
              <a:t>оказания»</a:t>
            </a:r>
            <a:endParaRPr lang="ru-RU" altLang="ru-RU" sz="2000" dirty="0" smtClean="0">
              <a:solidFill>
                <a:srgbClr val="000000"/>
              </a:solidFill>
            </a:endParaRPr>
          </a:p>
          <a:p>
            <a:pPr marL="0" indent="0" algn="just" eaLnBrk="1" hangingPunct="1">
              <a:buFont typeface="Arial" charset="0"/>
              <a:buNone/>
              <a:defRPr/>
            </a:pPr>
            <a:r>
              <a:rPr lang="ru-RU" altLang="ru-RU" sz="2000" dirty="0" smtClean="0">
                <a:solidFill>
                  <a:srgbClr val="000000"/>
                </a:solidFill>
              </a:rPr>
              <a:t> </a:t>
            </a:r>
          </a:p>
          <a:p>
            <a:pPr marL="0" indent="0" algn="just" eaLnBrk="1" hangingPunct="1">
              <a:buFont typeface="Arial" charset="0"/>
              <a:buNone/>
              <a:defRPr/>
            </a:pPr>
            <a:endParaRPr lang="ru-RU" altLang="ru-RU" sz="200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33754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alt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Нормативные правовые акты Российской Федерации</a:t>
            </a:r>
          </a:p>
        </p:txBody>
      </p:sp>
      <p:sp>
        <p:nvSpPr>
          <p:cNvPr id="5123" name="Rectangle 3"/>
          <p:cNvSpPr>
            <a:spLocks noGrp="1"/>
          </p:cNvSpPr>
          <p:nvPr>
            <p:ph idx="1"/>
          </p:nvPr>
        </p:nvSpPr>
        <p:spPr>
          <a:xfrm>
            <a:off x="323850" y="1484313"/>
            <a:ext cx="8569325" cy="5229225"/>
          </a:xfrm>
          <a:gradFill>
            <a:gsLst>
              <a:gs pos="0">
                <a:schemeClr val="accent4">
                  <a:tint val="50000"/>
                  <a:satMod val="300000"/>
                </a:schemeClr>
              </a:gs>
              <a:gs pos="35000">
                <a:schemeClr val="accent4">
                  <a:tint val="37000"/>
                  <a:satMod val="30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  <a:lin ang="16200000" scaled="1"/>
          </a:gradFill>
        </p:spPr>
        <p:txBody>
          <a:bodyPr/>
          <a:lstStyle/>
          <a:p>
            <a:pPr eaLnBrk="1" hangingPunct="1">
              <a:defRPr/>
            </a:pPr>
            <a:r>
              <a:rPr lang="ru-RU" altLang="ru-RU" sz="1800" dirty="0" smtClean="0">
                <a:solidFill>
                  <a:srgbClr val="000000"/>
                </a:solidFill>
              </a:rPr>
              <a:t>	</a:t>
            </a:r>
            <a:r>
              <a:rPr lang="ru-RU" altLang="ru-RU" sz="2000" dirty="0" smtClean="0">
                <a:solidFill>
                  <a:srgbClr val="000000"/>
                </a:solidFill>
              </a:rPr>
              <a:t>Федеральный закон от 12 января 1996 г. № 7-ФЗ «О некоммерческих организациях» в ред. от 03.07.2016 № 287-ФЗ  (статьи 2, 31.1 , 31.4</a:t>
            </a:r>
            <a:r>
              <a:rPr lang="ru-RU" altLang="ru-RU" sz="2000" dirty="0" smtClean="0">
                <a:solidFill>
                  <a:srgbClr val="000000"/>
                </a:solidFill>
              </a:rPr>
              <a:t>)</a:t>
            </a:r>
            <a:r>
              <a:rPr lang="ru-RU" sz="2000" b="1" dirty="0"/>
              <a:t> </a:t>
            </a:r>
            <a:r>
              <a:rPr lang="ru-RU" sz="2000" dirty="0"/>
              <a:t>(ред. от </a:t>
            </a:r>
            <a:r>
              <a:rPr lang="ru-RU" sz="2000" dirty="0" smtClean="0"/>
              <a:t>05.04.2021) </a:t>
            </a:r>
            <a:r>
              <a:rPr lang="ru-RU" altLang="ru-RU" sz="2000" dirty="0" smtClean="0">
                <a:solidFill>
                  <a:srgbClr val="000000"/>
                </a:solidFill>
              </a:rPr>
              <a:t>;</a:t>
            </a:r>
            <a:endParaRPr lang="ru-RU" altLang="ru-RU" sz="2000" dirty="0" smtClean="0">
              <a:solidFill>
                <a:srgbClr val="000000"/>
              </a:solidFill>
            </a:endParaRPr>
          </a:p>
          <a:p>
            <a:pPr marL="0" indent="0" eaLnBrk="1" hangingPunct="1">
              <a:buFont typeface="Arial" charset="0"/>
              <a:buNone/>
              <a:defRPr/>
            </a:pPr>
            <a:endParaRPr lang="ru-RU" altLang="ru-RU" sz="2000" dirty="0" smtClean="0">
              <a:solidFill>
                <a:srgbClr val="000000"/>
              </a:solidFill>
            </a:endParaRPr>
          </a:p>
          <a:p>
            <a:pPr eaLnBrk="1" hangingPunct="1">
              <a:defRPr/>
            </a:pPr>
            <a:r>
              <a:rPr lang="ru-RU" altLang="ru-RU" sz="2000" dirty="0" smtClean="0">
                <a:solidFill>
                  <a:srgbClr val="000000"/>
                </a:solidFill>
              </a:rPr>
              <a:t>           Указ Президента РФ от 8 августа 2016 г. № 398 «Об утверждении приоритетных направлений деятельности в сфере оказания общественно полезных услуг</a:t>
            </a:r>
            <a:r>
              <a:rPr lang="ru-RU" altLang="ru-RU" sz="2000" dirty="0" smtClean="0">
                <a:solidFill>
                  <a:srgbClr val="000000"/>
                </a:solidFill>
              </a:rPr>
              <a:t>» </a:t>
            </a:r>
            <a:r>
              <a:rPr lang="ru-RU" sz="2000" dirty="0"/>
              <a:t>(ред. от </a:t>
            </a:r>
            <a:r>
              <a:rPr lang="ru-RU" sz="2000" dirty="0" smtClean="0"/>
              <a:t>01.07.207) </a:t>
            </a:r>
            <a:r>
              <a:rPr lang="ru-RU" altLang="ru-RU" sz="2000" dirty="0" smtClean="0">
                <a:solidFill>
                  <a:srgbClr val="000000"/>
                </a:solidFill>
              </a:rPr>
              <a:t>;</a:t>
            </a:r>
            <a:endParaRPr lang="ru-RU" altLang="ru-RU" sz="2000" dirty="0" smtClean="0">
              <a:solidFill>
                <a:srgbClr val="000000"/>
              </a:solidFill>
            </a:endParaRPr>
          </a:p>
          <a:p>
            <a:pPr eaLnBrk="1" hangingPunct="1">
              <a:defRPr/>
            </a:pPr>
            <a:endParaRPr lang="ru-RU" altLang="ru-RU" sz="2000" dirty="0" smtClean="0">
              <a:solidFill>
                <a:srgbClr val="000000"/>
              </a:solidFill>
            </a:endParaRPr>
          </a:p>
          <a:p>
            <a:pPr eaLnBrk="1" hangingPunct="1">
              <a:defRPr/>
            </a:pPr>
            <a:r>
              <a:rPr lang="ru-RU" altLang="ru-RU" sz="2000" dirty="0" smtClean="0">
                <a:solidFill>
                  <a:srgbClr val="000000"/>
                </a:solidFill>
              </a:rPr>
              <a:t>          постановление Правительства РФ от 27 октября 2016 г. № 1096 «Об утверждении перечня общественно полезных услуг и критериев оценки качества их оказания</a:t>
            </a:r>
            <a:r>
              <a:rPr lang="ru-RU" altLang="ru-RU" sz="2000" dirty="0" smtClean="0">
                <a:solidFill>
                  <a:srgbClr val="000000"/>
                </a:solidFill>
              </a:rPr>
              <a:t>» </a:t>
            </a:r>
            <a:r>
              <a:rPr lang="ru-RU" sz="2000" dirty="0"/>
              <a:t>(ред. от </a:t>
            </a:r>
            <a:r>
              <a:rPr lang="ru-RU" sz="2000" dirty="0" smtClean="0"/>
              <a:t>29.06.2019) </a:t>
            </a:r>
            <a:r>
              <a:rPr lang="ru-RU" altLang="ru-RU" sz="2000" dirty="0" smtClean="0">
                <a:solidFill>
                  <a:srgbClr val="000000"/>
                </a:solidFill>
              </a:rPr>
              <a:t>;</a:t>
            </a:r>
            <a:endParaRPr lang="ru-RU" altLang="ru-RU" sz="2000" dirty="0" smtClean="0">
              <a:solidFill>
                <a:srgbClr val="000000"/>
              </a:solidFill>
            </a:endParaRPr>
          </a:p>
          <a:p>
            <a:pPr eaLnBrk="1" hangingPunct="1">
              <a:defRPr/>
            </a:pPr>
            <a:endParaRPr lang="ru-RU" altLang="ru-RU" sz="2000" dirty="0" smtClean="0">
              <a:solidFill>
                <a:srgbClr val="000000"/>
              </a:solidFill>
            </a:endParaRPr>
          </a:p>
          <a:p>
            <a:pPr eaLnBrk="1" hangingPunct="1">
              <a:defRPr/>
            </a:pPr>
            <a:r>
              <a:rPr lang="ru-RU" altLang="ru-RU" sz="2000" dirty="0" smtClean="0">
                <a:solidFill>
                  <a:srgbClr val="000000"/>
                </a:solidFill>
              </a:rPr>
              <a:t>          постановление Правительства РФ от 26 января 2017 г. № 89 «О реестре некоммерческих организаций - исполнителей общественно полезных услуг</a:t>
            </a:r>
            <a:r>
              <a:rPr lang="ru-RU" altLang="ru-RU" sz="2000" dirty="0" smtClean="0">
                <a:solidFill>
                  <a:srgbClr val="000000"/>
                </a:solidFill>
              </a:rPr>
              <a:t>» </a:t>
            </a:r>
            <a:r>
              <a:rPr lang="ru-RU" sz="2000" dirty="0"/>
              <a:t>(ред. от </a:t>
            </a:r>
            <a:r>
              <a:rPr lang="ru-RU" sz="2000" dirty="0" smtClean="0"/>
              <a:t>17.04.2021) </a:t>
            </a:r>
            <a:r>
              <a:rPr lang="ru-RU" altLang="ru-RU" sz="2000" dirty="0" smtClean="0">
                <a:solidFill>
                  <a:srgbClr val="000000"/>
                </a:solidFill>
              </a:rPr>
              <a:t>.</a:t>
            </a:r>
            <a:endParaRPr lang="ru-RU" altLang="ru-RU" sz="2000" dirty="0" smtClean="0">
              <a:solidFill>
                <a:srgbClr val="000000"/>
              </a:solidFill>
            </a:endParaRPr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8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8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eaLnBrk="1" hangingPunct="1">
              <a:defRPr/>
            </a:pPr>
            <a:r>
              <a:rPr lang="ru-RU" altLang="ru-RU" sz="25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Сроки принятия уполномоченным органом решения о признании СО НКО ИОПУ (об отказе в признании)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55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just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u-RU" altLang="ru-RU" sz="1800" dirty="0" smtClean="0">
                <a:solidFill>
                  <a:schemeClr val="tx1"/>
                </a:solidFill>
              </a:rPr>
              <a:t>	</a:t>
            </a:r>
            <a:r>
              <a:rPr lang="ru-RU" altLang="ru-RU" sz="2000" b="1" dirty="0" smtClean="0">
                <a:solidFill>
                  <a:srgbClr val="C00000"/>
                </a:solidFill>
              </a:rPr>
              <a:t>Срок принятия </a:t>
            </a:r>
            <a:r>
              <a:rPr lang="ru-RU" altLang="ru-RU" sz="1800" b="1" dirty="0" smtClean="0">
                <a:solidFill>
                  <a:srgbClr val="C00000"/>
                </a:solidFill>
              </a:rPr>
              <a:t>р</a:t>
            </a:r>
            <a:r>
              <a:rPr lang="ru-RU" altLang="ru-RU" sz="2000" b="1" dirty="0" smtClean="0">
                <a:solidFill>
                  <a:srgbClr val="C00000"/>
                </a:solidFill>
              </a:rPr>
              <a:t>ешения </a:t>
            </a:r>
            <a:r>
              <a:rPr lang="ru-RU" altLang="ru-RU" sz="2000" dirty="0" smtClean="0">
                <a:solidFill>
                  <a:schemeClr val="tx1"/>
                </a:solidFill>
              </a:rPr>
              <a:t>о признании организации исполнителем общественно полезных услуг (о внесении в реестр сведений об общественно полезных услугах, оказываемых организацией, ранее включенной в реестр) либо об отказе в признании организации исполнителем общественно полезных услуг </a:t>
            </a:r>
            <a:r>
              <a:rPr lang="ru-RU" altLang="ru-RU" sz="2000" b="1" dirty="0" smtClean="0">
                <a:solidFill>
                  <a:srgbClr val="C00000"/>
                </a:solidFill>
              </a:rPr>
              <a:t>не должен превышать 10 рабочих дней</a:t>
            </a:r>
            <a:r>
              <a:rPr lang="ru-RU" altLang="ru-RU" sz="2000" dirty="0" smtClean="0">
                <a:solidFill>
                  <a:schemeClr val="tx1"/>
                </a:solidFill>
              </a:rPr>
              <a:t> с даты приема документов</a:t>
            </a:r>
            <a:endParaRPr lang="ru-RU" altLang="ru-RU" sz="2000" b="1" dirty="0" smtClean="0">
              <a:solidFill>
                <a:schemeClr val="accent2"/>
              </a:solidFill>
            </a:endParaRPr>
          </a:p>
          <a:p>
            <a:pPr marL="0" indent="0" algn="just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u-RU" altLang="ru-RU" sz="2000" b="1" dirty="0" smtClean="0">
                <a:solidFill>
                  <a:schemeClr val="accent2"/>
                </a:solidFill>
              </a:rPr>
              <a:t>	</a:t>
            </a:r>
            <a:r>
              <a:rPr lang="ru-RU" altLang="ru-RU" sz="2000" b="1" dirty="0" smtClean="0">
                <a:solidFill>
                  <a:srgbClr val="C00000"/>
                </a:solidFill>
              </a:rPr>
              <a:t>Уведомление</a:t>
            </a:r>
            <a:r>
              <a:rPr lang="ru-RU" altLang="ru-RU" sz="2000" b="1" dirty="0" smtClean="0">
                <a:solidFill>
                  <a:schemeClr val="accent2"/>
                </a:solidFill>
              </a:rPr>
              <a:t> </a:t>
            </a:r>
            <a:r>
              <a:rPr lang="ru-RU" altLang="ru-RU" sz="2000" dirty="0" smtClean="0">
                <a:solidFill>
                  <a:schemeClr val="tx1"/>
                </a:solidFill>
              </a:rPr>
              <a:t>о признании организации исполнителем общественно полезных услуг (о внесении в реестр сведений об общественно полезных услугах, оказываемых организацией, ранее включенной в реестр) либо об отказе в признании организации исполнителем общественно полезных услуг (о внесении в реестр сведений об общественно полезных услугах, оказываемых организацией, ранее включенной в реестр) направляется организации </a:t>
            </a:r>
            <a:r>
              <a:rPr lang="ru-RU" altLang="ru-RU" sz="2000" b="1" dirty="0" smtClean="0">
                <a:solidFill>
                  <a:srgbClr val="C00000"/>
                </a:solidFill>
              </a:rPr>
              <a:t>в течение 3 рабочих дней со дня принятия уполномоченным органом соответствующего решения.</a:t>
            </a:r>
          </a:p>
          <a:p>
            <a:pPr marL="0" indent="0" algn="just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ru-RU" altLang="ru-RU" sz="2000" b="1" dirty="0" smtClean="0">
              <a:solidFill>
                <a:schemeClr val="accent2"/>
              </a:solidFill>
            </a:endParaRPr>
          </a:p>
          <a:p>
            <a:pPr marL="0" indent="0" algn="just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ru-RU" altLang="ru-RU" sz="1800" b="1" dirty="0" smtClean="0">
              <a:solidFill>
                <a:schemeClr val="accent2"/>
              </a:solidFill>
            </a:endParaRPr>
          </a:p>
        </p:txBody>
      </p:sp>
      <p:pic>
        <p:nvPicPr>
          <p:cNvPr id="23556" name="Picture 8" descr="C:\Users\1562\AppData\Local\Microsoft\Windows\Temporary Internet Files\Content.IE5\RE0EOZDK\green-tick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1608138"/>
            <a:ext cx="3079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8" descr="C:\Users\1562\AppData\Local\Microsoft\Windows\Temporary Internet Files\Content.IE5\RE0EOZDK\green-tick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3068960"/>
            <a:ext cx="3079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97208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Основаниями для отказа в признании организации исполнителем общественно полезных услуг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1628775"/>
            <a:ext cx="8280400" cy="446405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eaLnBrk="1" hangingPunct="1">
              <a:buFont typeface="Arial" charset="0"/>
              <a:buNone/>
              <a:defRPr/>
            </a:pPr>
            <a:r>
              <a:rPr lang="ru-RU" altLang="ru-RU" sz="2000" dirty="0" smtClean="0">
                <a:solidFill>
                  <a:srgbClr val="000000"/>
                </a:solidFill>
              </a:rPr>
              <a:t>1</a:t>
            </a:r>
            <a:r>
              <a:rPr lang="ru-RU" altLang="ru-RU" sz="2000" dirty="0" smtClean="0">
                <a:solidFill>
                  <a:srgbClr val="000000"/>
                </a:solidFill>
              </a:rPr>
              <a:t>) непредставление (несвоевременное представление) заявления (по установленной форме), заключения о соответствии качества оказываемых НКО общественно полезных услуг установленным критериям;</a:t>
            </a:r>
          </a:p>
          <a:p>
            <a:pPr marL="0" indent="0" eaLnBrk="1" hangingPunct="1">
              <a:buFont typeface="Arial" charset="0"/>
              <a:buNone/>
              <a:defRPr/>
            </a:pPr>
            <a:endParaRPr lang="ru-RU" altLang="ru-RU" sz="2000" dirty="0" smtClean="0">
              <a:solidFill>
                <a:srgbClr val="000000"/>
              </a:solidFill>
            </a:endParaRPr>
          </a:p>
          <a:p>
            <a:pPr marL="0" indent="0" eaLnBrk="1" hangingPunct="1">
              <a:buFont typeface="Arial" charset="0"/>
              <a:buNone/>
              <a:defRPr/>
            </a:pPr>
            <a:r>
              <a:rPr lang="ru-RU" altLang="ru-RU" sz="2000" dirty="0" smtClean="0">
                <a:solidFill>
                  <a:srgbClr val="000000"/>
                </a:solidFill>
              </a:rPr>
              <a:t>2) включение НКО в реестр некоммерческих организаций, выполняющих функции иностранного агента.</a:t>
            </a:r>
          </a:p>
          <a:p>
            <a:pPr marL="0" indent="0" eaLnBrk="1" hangingPunct="1">
              <a:buFont typeface="Arial" charset="0"/>
              <a:buNone/>
              <a:defRPr/>
            </a:pPr>
            <a:endParaRPr lang="ru-RU" altLang="ru-RU" sz="2000" dirty="0" smtClean="0">
              <a:solidFill>
                <a:srgbClr val="000000"/>
              </a:solidFill>
            </a:endParaRPr>
          </a:p>
          <a:p>
            <a:pPr marL="0" indent="0" algn="just" eaLnBrk="1" hangingPunct="1">
              <a:buFont typeface="Arial" charset="0"/>
              <a:buNone/>
              <a:defRPr/>
            </a:pPr>
            <a:r>
              <a:rPr lang="ru-RU" altLang="ru-RU" sz="2000" dirty="0" smtClean="0">
                <a:solidFill>
                  <a:schemeClr val="tx1"/>
                </a:solidFill>
              </a:rPr>
              <a:t>3) представление документов, содержащих недостоверные сведения, либо документов, оформленных в ненадлежащем порядке</a:t>
            </a:r>
            <a:r>
              <a:rPr lang="ru-RU" altLang="ru-RU" sz="2000" dirty="0" smtClean="0">
                <a:solidFill>
                  <a:schemeClr val="tx1"/>
                </a:solidFill>
              </a:rPr>
              <a:t>.</a:t>
            </a:r>
          </a:p>
          <a:p>
            <a:pPr marL="0" indent="0" algn="just" eaLnBrk="1" hangingPunct="1">
              <a:buFont typeface="Arial" charset="0"/>
              <a:buNone/>
              <a:defRPr/>
            </a:pPr>
            <a:endParaRPr lang="ru-RU" altLang="ru-RU" sz="2000" dirty="0" smtClean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ru-RU" altLang="ru-RU" sz="2000" dirty="0" smtClean="0">
                <a:solidFill>
                  <a:schemeClr val="tx1"/>
                </a:solidFill>
              </a:rPr>
              <a:t>4) наличие у организации </a:t>
            </a:r>
            <a:r>
              <a:rPr lang="ru-RU" sz="2000" dirty="0" smtClean="0"/>
              <a:t>задолженности </a:t>
            </a:r>
            <a:r>
              <a:rPr lang="ru-RU" sz="2000" dirty="0"/>
              <a:t>по налогам и сборам, иным предусмотренным законодательством Российской Федерации обязательным платежам.</a:t>
            </a:r>
          </a:p>
          <a:p>
            <a:endParaRPr lang="ru-RU" sz="2000" dirty="0"/>
          </a:p>
          <a:p>
            <a:pPr marL="0" indent="0" algn="just" eaLnBrk="1" hangingPunct="1">
              <a:buFont typeface="Arial" charset="0"/>
              <a:buNone/>
              <a:defRPr/>
            </a:pPr>
            <a:endParaRPr lang="ru-RU" altLang="ru-RU" sz="2000" dirty="0" smtClean="0">
              <a:solidFill>
                <a:schemeClr val="tx1"/>
              </a:solidFill>
            </a:endParaRPr>
          </a:p>
          <a:p>
            <a:pPr marL="0" indent="0" eaLnBrk="1" hangingPunct="1">
              <a:buFont typeface="Arial" charset="0"/>
              <a:buNone/>
              <a:defRPr/>
            </a:pPr>
            <a:endParaRPr lang="ru-RU" altLang="ru-RU" sz="2000" dirty="0" smtClean="0">
              <a:solidFill>
                <a:srgbClr val="000000"/>
              </a:solidFill>
            </a:endParaRPr>
          </a:p>
          <a:p>
            <a:pPr marL="0" indent="0" eaLnBrk="1" hangingPunct="1">
              <a:buFont typeface="Arial" charset="0"/>
              <a:buNone/>
              <a:defRPr/>
            </a:pPr>
            <a:endParaRPr lang="ru-RU" altLang="ru-RU" sz="200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3244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9" name="Rectangle 5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4">
                  <a:tint val="50000"/>
                  <a:satMod val="300000"/>
                </a:schemeClr>
              </a:gs>
              <a:gs pos="35000">
                <a:schemeClr val="accent4">
                  <a:tint val="37000"/>
                  <a:satMod val="30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  <a:lin ang="16200000" scaled="1"/>
          </a:gradFill>
        </p:spPr>
        <p:txBody>
          <a:bodyPr/>
          <a:lstStyle/>
          <a:p>
            <a:pPr eaLnBrk="1" hangingPunct="1">
              <a:defRPr/>
            </a:pPr>
            <a:r>
              <a:rPr lang="ru-RU" altLang="ru-RU" sz="2400" b="1" dirty="0" smtClean="0"/>
              <a:t>Преимущества для СО НКО, включенной в реестр поставщиков социальных услуг</a:t>
            </a:r>
          </a:p>
        </p:txBody>
      </p:sp>
      <p:sp>
        <p:nvSpPr>
          <p:cNvPr id="26630" name="Rectangle 6"/>
          <p:cNvSpPr>
            <a:spLocks noGrp="1"/>
          </p:cNvSpPr>
          <p:nvPr>
            <p:ph idx="1"/>
          </p:nvPr>
        </p:nvSpPr>
        <p:spPr>
          <a:gradFill>
            <a:gsLst>
              <a:gs pos="0">
                <a:schemeClr val="accent4">
                  <a:tint val="50000"/>
                  <a:satMod val="300000"/>
                </a:schemeClr>
              </a:gs>
              <a:gs pos="35000">
                <a:schemeClr val="accent4">
                  <a:tint val="37000"/>
                  <a:satMod val="30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  <a:lin ang="16200000" scaled="1"/>
          </a:gradFill>
        </p:spPr>
        <p:txBody>
          <a:bodyPr/>
          <a:lstStyle/>
          <a:p>
            <a:pPr algn="just" eaLnBrk="1" hangingPunct="1">
              <a:defRPr/>
            </a:pPr>
            <a:r>
              <a:rPr lang="ru-RU" altLang="ru-RU" sz="2000" b="1" dirty="0" smtClean="0">
                <a:solidFill>
                  <a:schemeClr val="accent2"/>
                </a:solidFill>
              </a:rPr>
              <a:t>В случае если организация включена в реестр </a:t>
            </a:r>
            <a:r>
              <a:rPr lang="ru-RU" altLang="ru-RU" sz="2000" b="1" u="sng" dirty="0" smtClean="0">
                <a:solidFill>
                  <a:schemeClr val="accent2"/>
                </a:solidFill>
              </a:rPr>
              <a:t>поставщиков социальных услуг</a:t>
            </a:r>
            <a:r>
              <a:rPr lang="ru-RU" altLang="ru-RU" sz="2000" b="1" dirty="0" smtClean="0">
                <a:solidFill>
                  <a:schemeClr val="accent2"/>
                </a:solidFill>
              </a:rPr>
              <a:t> по соответствующей общественно полезной услуге, представление дополнительных документов, обосновывающих соответствие оказываемых организацией услуг установленным критериям оценки качества оказания общественно полезных услуг, не требуется.</a:t>
            </a:r>
          </a:p>
          <a:p>
            <a:pPr algn="just" eaLnBrk="1" hangingPunct="1">
              <a:buFont typeface="Arial" charset="0"/>
              <a:buNone/>
              <a:defRPr/>
            </a:pPr>
            <a:endParaRPr lang="ru-RU" altLang="ru-RU" sz="2000" b="1" dirty="0" smtClean="0">
              <a:solidFill>
                <a:schemeClr val="accent2"/>
              </a:solidFill>
            </a:endParaRPr>
          </a:p>
          <a:p>
            <a:pPr algn="just" eaLnBrk="1" hangingPunct="1">
              <a:defRPr/>
            </a:pPr>
            <a:r>
              <a:rPr lang="ru-RU" altLang="ru-RU" sz="2000" b="1" dirty="0" smtClean="0">
                <a:solidFill>
                  <a:schemeClr val="accent2"/>
                </a:solidFill>
              </a:rPr>
              <a:t>В случае если организация включена в реестр </a:t>
            </a:r>
            <a:r>
              <a:rPr lang="ru-RU" altLang="ru-RU" sz="2000" b="1" u="sng" dirty="0" smtClean="0">
                <a:solidFill>
                  <a:schemeClr val="accent2"/>
                </a:solidFill>
              </a:rPr>
              <a:t>поставщиков социальных услуг</a:t>
            </a:r>
            <a:r>
              <a:rPr lang="ru-RU" altLang="ru-RU" sz="2000" b="1" dirty="0" smtClean="0">
                <a:solidFill>
                  <a:schemeClr val="accent2"/>
                </a:solidFill>
              </a:rPr>
              <a:t> по соответствующей общественно полезной услуге, продление срока принятия решения о выдаче заключения либо об отказе в выдаче заключения не допускается.</a:t>
            </a:r>
          </a:p>
          <a:p>
            <a:pPr algn="just" eaLnBrk="1" hangingPunct="1">
              <a:defRPr/>
            </a:pPr>
            <a:endParaRPr lang="ru-RU" altLang="ru-RU" sz="2000" b="1" dirty="0" smtClean="0">
              <a:solidFill>
                <a:schemeClr val="accent2"/>
              </a:solidFill>
            </a:endParaRPr>
          </a:p>
          <a:p>
            <a:pPr algn="just" eaLnBrk="1" hangingPunct="1">
              <a:defRPr/>
            </a:pPr>
            <a:endParaRPr lang="ru-RU" altLang="ru-RU" sz="1800" b="1" dirty="0" smtClean="0">
              <a:solidFill>
                <a:schemeClr val="accent2"/>
              </a:solidFill>
            </a:endParaRPr>
          </a:p>
          <a:p>
            <a:pPr eaLnBrk="1" hangingPunct="1">
              <a:defRPr/>
            </a:pPr>
            <a:endParaRPr lang="ru-RU" altLang="ru-RU" sz="1800" b="1" dirty="0" smtClean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5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РЕЕСТР НКО </a:t>
            </a:r>
            <a:br>
              <a:rPr lang="ru-RU" sz="25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5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исполнителей общественно полезных услуг</a:t>
            </a:r>
            <a:endParaRPr lang="ru-RU" sz="2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288" y="1989138"/>
            <a:ext cx="8291512" cy="4319587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just" eaLnBrk="1" hangingPunct="1">
              <a:buFont typeface="Arial" charset="0"/>
              <a:buNone/>
              <a:defRPr/>
            </a:pPr>
            <a:r>
              <a:rPr lang="ru-RU" altLang="ru-RU" sz="2200" smtClean="0">
                <a:solidFill>
                  <a:srgbClr val="000000"/>
                </a:solidFill>
              </a:rPr>
              <a:t>	НКО признается исполнителем общественно полезных услуг  и сведения о ней вносятся в соответствующий реестр </a:t>
            </a:r>
            <a:r>
              <a:rPr lang="ru-RU" altLang="ru-RU" sz="2200" smtClean="0">
                <a:solidFill>
                  <a:schemeClr val="hlink"/>
                </a:solidFill>
              </a:rPr>
              <a:t>сроком на 2 года</a:t>
            </a:r>
            <a:endParaRPr lang="ru-RU" altLang="ru-RU" sz="2000" smtClean="0">
              <a:solidFill>
                <a:schemeClr val="hlink"/>
              </a:solidFill>
            </a:endParaRPr>
          </a:p>
          <a:p>
            <a:pPr marL="0" indent="0" algn="just" eaLnBrk="1" hangingPunct="1">
              <a:buFont typeface="Arial" charset="0"/>
              <a:buNone/>
              <a:defRPr/>
            </a:pPr>
            <a:r>
              <a:rPr lang="ru-RU" altLang="ru-RU" sz="2200" smtClean="0">
                <a:solidFill>
                  <a:srgbClr val="000000"/>
                </a:solidFill>
              </a:rPr>
              <a:t>	Ведение реестра обеспечивается Минюстом России</a:t>
            </a:r>
          </a:p>
          <a:p>
            <a:pPr marL="0" indent="0" algn="just" eaLnBrk="1" hangingPunct="1">
              <a:buFont typeface="Arial" charset="0"/>
              <a:buNone/>
              <a:defRPr/>
            </a:pPr>
            <a:r>
              <a:rPr lang="ru-RU" altLang="ru-RU" sz="2000" b="1" smtClean="0">
                <a:solidFill>
                  <a:schemeClr val="accent2"/>
                </a:solidFill>
              </a:rPr>
              <a:t>	Реестр ведется на бумажных и электронных носителях. При несоответствии сведений на бумажных носителях сведениям на электронных носителях приоритет имеют сведения на бумажных носителях.</a:t>
            </a:r>
          </a:p>
          <a:p>
            <a:pPr marL="0" indent="0" algn="just" eaLnBrk="1" hangingPunct="1">
              <a:buFont typeface="Arial" charset="0"/>
              <a:buNone/>
              <a:defRPr/>
            </a:pPr>
            <a:r>
              <a:rPr lang="ru-RU" altLang="ru-RU" sz="2200" smtClean="0">
                <a:solidFill>
                  <a:srgbClr val="000000"/>
                </a:solidFill>
              </a:rPr>
              <a:t>Электронный адрес реестра, размещенного на официальном сайте Минюста России в разделе «Деятельность в сфере НКО»: </a:t>
            </a:r>
          </a:p>
          <a:p>
            <a:pPr marL="0" indent="0" algn="just" eaLnBrk="1" hangingPunct="1">
              <a:buFont typeface="Arial" charset="0"/>
              <a:buNone/>
              <a:defRPr/>
            </a:pPr>
            <a:r>
              <a:rPr lang="ru-RU" altLang="ru-RU" smtClean="0">
                <a:solidFill>
                  <a:schemeClr val="hlink"/>
                </a:solidFill>
              </a:rPr>
              <a:t>http://unro.minjust.ru/NKOPerfServ.aspx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8813"/>
            <a:ext cx="9144000" cy="554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3775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Основаниями для исключения организации </a:t>
            </a:r>
            <a:r>
              <a:rPr lang="ru-RU" sz="2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</a:t>
            </a:r>
            <a:r>
              <a:rPr lang="ru-RU" sz="2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реестра  НКО – исполнителей ОПУ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25658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just"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ru-RU" altLang="ru-RU" sz="1600" dirty="0" smtClean="0">
                <a:solidFill>
                  <a:srgbClr val="000000"/>
                </a:solidFill>
              </a:rPr>
              <a:t>а) истечение 2 лет со дня признания организации исполнителем общественно полезных услуг;</a:t>
            </a:r>
          </a:p>
          <a:p>
            <a:pPr marL="0" indent="0" algn="just"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ru-RU" altLang="ru-RU" sz="1600" dirty="0" smtClean="0">
                <a:solidFill>
                  <a:srgbClr val="000000"/>
                </a:solidFill>
              </a:rPr>
              <a:t>б) поступление в уполномоченный орган документов, подтверждающих прекращение деятельности НКО в связи с ее ликвидацией или реорганизацией в форме, предусматривающей прекращение деятельности юридического лица, или в связи с исключением НКО, прекратившей свою деятельность в качестве юридического лица, из Единого государственного реестра юридических лиц;</a:t>
            </a:r>
          </a:p>
          <a:p>
            <a:pPr marL="0" indent="0" algn="just"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ru-RU" altLang="ru-RU" sz="1600" dirty="0" smtClean="0">
                <a:solidFill>
                  <a:srgbClr val="000000"/>
                </a:solidFill>
              </a:rPr>
              <a:t>в) включение НКО в реестр некоммерческих организаций, выполняющих функции иностранного агента;</a:t>
            </a:r>
          </a:p>
          <a:p>
            <a:pPr marL="0" indent="0" algn="just"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ru-RU" altLang="ru-RU" sz="1600" dirty="0" smtClean="0">
                <a:solidFill>
                  <a:srgbClr val="000000"/>
                </a:solidFill>
              </a:rPr>
              <a:t>г) поступление в уполномоченный орган от органа исполнительной власти, осуществляющего оценку качества оказания общественно полезных услуг, информации о несоответствии качества оказываемых организацией общественно полезных услуг установленным критериям;</a:t>
            </a:r>
          </a:p>
          <a:p>
            <a:pPr marL="0" indent="0" algn="just"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ru-RU" altLang="ru-RU" sz="1600" dirty="0" smtClean="0">
                <a:solidFill>
                  <a:srgbClr val="000000"/>
                </a:solidFill>
              </a:rPr>
              <a:t>д) поступление в уполномоченный орган от налоговых органов и (или) органов контроля за уплатой страховых взносов документов, подтверждающих возникновение у НКО непогашенной задолженности по налогам и сборам, иным предусмотренным законодательством РФ </a:t>
            </a:r>
            <a:r>
              <a:rPr lang="ru-RU" altLang="ru-RU" sz="1600" dirty="0" smtClean="0">
                <a:solidFill>
                  <a:srgbClr val="000000"/>
                </a:solidFill>
              </a:rPr>
              <a:t>платежам</a:t>
            </a:r>
          </a:p>
          <a:p>
            <a:pPr marL="0" indent="0" algn="just" eaLnBrk="1" hangingPunct="1">
              <a:spcBef>
                <a:spcPts val="0"/>
              </a:spcBef>
              <a:buNone/>
              <a:defRPr/>
            </a:pPr>
            <a:r>
              <a:rPr lang="ru-RU" altLang="ru-RU" sz="1600" dirty="0" smtClean="0">
                <a:solidFill>
                  <a:srgbClr val="000000"/>
                </a:solidFill>
              </a:rPr>
              <a:t>е)</a:t>
            </a:r>
            <a:r>
              <a:rPr lang="ru-RU" sz="1600" dirty="0" smtClean="0"/>
              <a:t> </a:t>
            </a:r>
            <a:r>
              <a:rPr lang="ru-RU" sz="1600" dirty="0"/>
              <a:t>поступление в уполномоченный орган от уполномоченной организации информации о нарушениях при реализации организацией проектов, ставших известными уполномоченной организации после выдачи заключения о надлежащей реализации проектов.</a:t>
            </a:r>
          </a:p>
          <a:p>
            <a:pPr marL="0" indent="0" algn="just" eaLnBrk="1" hangingPunct="1">
              <a:buFont typeface="Arial" charset="0"/>
              <a:buNone/>
              <a:defRPr/>
            </a:pPr>
            <a:endParaRPr lang="ru-RU" altLang="ru-RU" sz="1600" dirty="0" smtClean="0">
              <a:solidFill>
                <a:srgbClr val="000000"/>
              </a:solidFill>
            </a:endParaRPr>
          </a:p>
          <a:p>
            <a:pPr marL="0" indent="0" algn="just" eaLnBrk="1" hangingPunct="1">
              <a:buFont typeface="Arial" charset="0"/>
              <a:buNone/>
              <a:defRPr/>
            </a:pPr>
            <a:endParaRPr lang="ru-RU" altLang="ru-RU" sz="160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15587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Повторное признание НКО </a:t>
            </a:r>
            <a:br>
              <a:rPr lang="ru-RU" sz="2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исполнителем общественно полезных услуг</a:t>
            </a:r>
            <a:endParaRPr lang="ru-RU" sz="2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dirty="0" smtClean="0"/>
              <a:t>По </a:t>
            </a:r>
            <a:r>
              <a:rPr lang="ru-RU" dirty="0"/>
              <a:t>истечении 2 лет со дня внесения </a:t>
            </a:r>
            <a:r>
              <a:rPr lang="ru-RU" dirty="0" smtClean="0"/>
              <a:t>НКО в </a:t>
            </a:r>
            <a:r>
              <a:rPr lang="ru-RU" dirty="0"/>
              <a:t>реестр организация должна представить в Минюст России </a:t>
            </a:r>
            <a:r>
              <a:rPr lang="ru-RU" b="1" dirty="0"/>
              <a:t>заявление</a:t>
            </a:r>
            <a:r>
              <a:rPr lang="ru-RU" dirty="0"/>
              <a:t> о признании организации исполнителем общественно полезных услуг.</a:t>
            </a:r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Указанное </a:t>
            </a:r>
            <a:r>
              <a:rPr lang="ru-RU" dirty="0"/>
              <a:t>заявление должно быть представлено в течение </a:t>
            </a:r>
            <a:r>
              <a:rPr lang="ru-RU" b="1" dirty="0"/>
              <a:t>30 дней со дня истечения 2–летнего срока</a:t>
            </a:r>
            <a:r>
              <a:rPr lang="ru-RU" dirty="0"/>
              <a:t> признания организации исполнителем общественно полезных услуг и внесения организации в реестр.</a:t>
            </a:r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При </a:t>
            </a:r>
            <a:r>
              <a:rPr lang="ru-RU" dirty="0"/>
              <a:t>повторном признании организации исполнителем общественно полезных услуг </a:t>
            </a:r>
            <a:r>
              <a:rPr lang="ru-RU" b="1" dirty="0"/>
              <a:t>представление заключения </a:t>
            </a:r>
            <a:r>
              <a:rPr lang="ru-RU" dirty="0"/>
              <a:t>о соответствии качества услуг установленным критериям </a:t>
            </a:r>
            <a:r>
              <a:rPr lang="ru-RU" b="1" dirty="0"/>
              <a:t>не требуется.</a:t>
            </a: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56905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55758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 eaLnBrk="1" hangingPunct="1">
              <a:lnSpc>
                <a:spcPct val="90000"/>
              </a:lnSpc>
              <a:buFont typeface="Arial" charset="0"/>
              <a:buNone/>
              <a:defRPr/>
            </a:pPr>
            <a:endParaRPr lang="ru-RU" altLang="ru-RU" b="1" i="1" dirty="0" smtClean="0">
              <a:solidFill>
                <a:srgbClr val="000000"/>
              </a:solidFill>
            </a:endParaRPr>
          </a:p>
          <a:p>
            <a:pPr marL="0" indent="0" algn="ctr" eaLnBrk="1" hangingPunct="1">
              <a:lnSpc>
                <a:spcPct val="90000"/>
              </a:lnSpc>
              <a:buFont typeface="Arial" charset="0"/>
              <a:buNone/>
              <a:defRPr/>
            </a:pPr>
            <a:endParaRPr lang="ru-RU" altLang="ru-RU" b="1" i="1" dirty="0" smtClean="0">
              <a:solidFill>
                <a:srgbClr val="000000"/>
              </a:solidFill>
            </a:endParaRPr>
          </a:p>
          <a:p>
            <a:pPr marL="0" indent="0" algn="ctr" eaLnBrk="1" hangingPunct="1">
              <a:lnSpc>
                <a:spcPct val="90000"/>
              </a:lnSpc>
              <a:buFont typeface="Arial" charset="0"/>
              <a:buNone/>
              <a:defRPr/>
            </a:pPr>
            <a:endParaRPr lang="ru-RU" altLang="ru-RU" b="1" i="1" dirty="0" smtClean="0">
              <a:solidFill>
                <a:srgbClr val="000000"/>
              </a:solidFill>
            </a:endParaRPr>
          </a:p>
          <a:p>
            <a:pPr marL="0" indent="0" algn="ctr"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ru-RU" altLang="ru-RU" b="1" i="1" dirty="0" smtClean="0">
                <a:solidFill>
                  <a:srgbClr val="000000"/>
                </a:solidFill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4">
                  <a:tint val="50000"/>
                  <a:satMod val="300000"/>
                </a:schemeClr>
              </a:gs>
              <a:gs pos="35000">
                <a:schemeClr val="accent4">
                  <a:tint val="37000"/>
                  <a:satMod val="30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  <a:lin ang="16200000" scaled="1"/>
          </a:gradFill>
        </p:spPr>
        <p:txBody>
          <a:bodyPr/>
          <a:lstStyle/>
          <a:p>
            <a:pPr>
              <a:defRPr/>
            </a:pPr>
            <a:r>
              <a:rPr lang="ru-RU" sz="2800" b="1" dirty="0" smtClean="0"/>
              <a:t>Нормативные правовые акты Алтайского края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484784"/>
            <a:ext cx="8291264" cy="5039841"/>
          </a:xfrm>
          <a:gradFill>
            <a:gsLst>
              <a:gs pos="0">
                <a:schemeClr val="accent4">
                  <a:tint val="50000"/>
                  <a:satMod val="300000"/>
                </a:schemeClr>
              </a:gs>
              <a:gs pos="35000">
                <a:schemeClr val="accent4">
                  <a:tint val="37000"/>
                  <a:satMod val="30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  <a:lin ang="16200000" scaled="1"/>
          </a:gradFill>
        </p:spPr>
        <p:txBody>
          <a:bodyPr/>
          <a:lstStyle/>
          <a:p>
            <a:pPr algn="just">
              <a:defRPr/>
            </a:pPr>
            <a:r>
              <a:rPr lang="ru-RU" sz="1600" b="1" dirty="0" smtClean="0"/>
              <a:t>Распоряжение Администрации Алтайского края от 17.11.2016 N 319-р </a:t>
            </a:r>
            <a:r>
              <a:rPr lang="ru-RU" sz="1600" dirty="0" smtClean="0"/>
              <a:t>«Об утверждении </a:t>
            </a:r>
            <a:r>
              <a:rPr lang="ru-RU" sz="1600" b="1" dirty="0" smtClean="0"/>
              <a:t>комплексного плана </a:t>
            </a:r>
            <a:r>
              <a:rPr lang="ru-RU" sz="1600" dirty="0" smtClean="0"/>
              <a:t>мероприятий Алтайского края по обеспечению организаций, осуществляющих деятельность в социальной сфере, к бюджетным средствам, выделяемым на предоставление социальных услуг населению, на 2016 - 2020 годы» (ред. от 20.04.2018)</a:t>
            </a:r>
          </a:p>
          <a:p>
            <a:pPr algn="just">
              <a:defRPr/>
            </a:pPr>
            <a:r>
              <a:rPr lang="ru-RU" sz="1600" b="1" dirty="0" smtClean="0"/>
              <a:t>Постановление Администрации Алтайского края от 11.11.2016 N 379 </a:t>
            </a:r>
            <a:r>
              <a:rPr lang="ru-RU" sz="1600" dirty="0" smtClean="0"/>
              <a:t>«О </a:t>
            </a:r>
            <a:r>
              <a:rPr lang="ru-RU" sz="1600" b="1" dirty="0" smtClean="0"/>
              <a:t>Координационном совете </a:t>
            </a:r>
            <a:r>
              <a:rPr lang="ru-RU" sz="1600" dirty="0" smtClean="0"/>
              <a:t>по обеспечению доступа негосударственных организаций к предоставлению социальных услуг населению в Алтайском крае» (ред. от 17.09.2019)</a:t>
            </a:r>
          </a:p>
          <a:p>
            <a:pPr algn="just">
              <a:defRPr/>
            </a:pPr>
            <a:r>
              <a:rPr lang="ru-RU" sz="1600" b="1" dirty="0" smtClean="0"/>
              <a:t>Постановление Правительства Алтайского края от 27.10.2017 N 380 «</a:t>
            </a:r>
            <a:r>
              <a:rPr lang="ru-RU" sz="1600" dirty="0" smtClean="0"/>
              <a:t>Об утверждении </a:t>
            </a:r>
            <a:r>
              <a:rPr lang="ru-RU" sz="1600" b="1" dirty="0" smtClean="0"/>
              <a:t>порядка определения объема </a:t>
            </a:r>
            <a:r>
              <a:rPr lang="ru-RU" sz="1600" dirty="0" smtClean="0"/>
              <a:t>и предоставления из краевого бюджета </a:t>
            </a:r>
            <a:r>
              <a:rPr lang="ru-RU" sz="1600" b="1" dirty="0" smtClean="0"/>
              <a:t>субсидий</a:t>
            </a:r>
            <a:r>
              <a:rPr lang="ru-RU" sz="1600" dirty="0" smtClean="0"/>
              <a:t> социально ориентированным некоммерческим организациям на предоставление гражданам социальных услуг»(ред. от </a:t>
            </a:r>
            <a:r>
              <a:rPr lang="ru-RU" sz="1600" dirty="0" smtClean="0"/>
              <a:t>29.07.2020)</a:t>
            </a:r>
            <a:endParaRPr lang="ru-RU" sz="1600" dirty="0" smtClean="0"/>
          </a:p>
          <a:p>
            <a:pPr algn="just">
              <a:defRPr/>
            </a:pPr>
            <a:r>
              <a:rPr lang="ru-RU" sz="1600" b="1" dirty="0" smtClean="0"/>
              <a:t>Постановление </a:t>
            </a:r>
            <a:r>
              <a:rPr lang="ru-RU" sz="1600" b="1" dirty="0"/>
              <a:t>Правительства Алтайского края от 02.04.2019 N 105 (ред. от 13.01.2020) </a:t>
            </a:r>
            <a:r>
              <a:rPr lang="ru-RU" sz="1600" dirty="0"/>
              <a:t>«О предоставлении </a:t>
            </a:r>
            <a:r>
              <a:rPr lang="ru-RU" sz="1600" b="1" dirty="0"/>
              <a:t>субсидий</a:t>
            </a:r>
            <a:r>
              <a:rPr lang="ru-RU" sz="1600" dirty="0"/>
              <a:t> социально ориентированным некоммерческим организациям</a:t>
            </a:r>
            <a:r>
              <a:rPr lang="ru-RU" sz="1600" dirty="0" smtClean="0"/>
              <a:t>»</a:t>
            </a:r>
          </a:p>
          <a:p>
            <a:pPr algn="just">
              <a:defRPr/>
            </a:pPr>
            <a:r>
              <a:rPr lang="ru-RU" sz="1600" b="1" dirty="0"/>
              <a:t>Указ Губернатора Алтайского края от 18.05.2018 N 69 (ред. от </a:t>
            </a:r>
            <a:r>
              <a:rPr lang="ru-RU" sz="1600" b="1" dirty="0" smtClean="0"/>
              <a:t>17.02.2021) </a:t>
            </a:r>
            <a:r>
              <a:rPr lang="ru-RU" sz="1600" b="1" dirty="0"/>
              <a:t>«</a:t>
            </a:r>
            <a:r>
              <a:rPr lang="ru-RU" sz="1600" dirty="0"/>
              <a:t>О предоставлении из краевого бюджета </a:t>
            </a:r>
            <a:r>
              <a:rPr lang="ru-RU" sz="1600" b="1" dirty="0"/>
              <a:t>грантов Губернатора Алтайского края </a:t>
            </a:r>
            <a:r>
              <a:rPr lang="ru-RU" sz="1600" dirty="0"/>
              <a:t>социально ориентированным некоммерческим организациям на установку автономных пожарных </a:t>
            </a:r>
            <a:r>
              <a:rPr lang="ru-RU" sz="1600" dirty="0" err="1"/>
              <a:t>извещателей</a:t>
            </a:r>
            <a:r>
              <a:rPr lang="ru-RU" sz="1600" dirty="0"/>
              <a:t>»</a:t>
            </a:r>
          </a:p>
          <a:p>
            <a:pPr algn="just">
              <a:defRPr/>
            </a:pPr>
            <a:endParaRPr lang="ru-RU" sz="1600" dirty="0"/>
          </a:p>
          <a:p>
            <a:pPr marL="0" indent="0" algn="just">
              <a:buFont typeface="Arial" charset="0"/>
              <a:buNone/>
              <a:defRPr/>
            </a:pPr>
            <a:endParaRPr lang="ru-RU" sz="1800" dirty="0" smtClean="0"/>
          </a:p>
          <a:p>
            <a:pPr marL="0" indent="0" algn="just">
              <a:buFont typeface="Arial" charset="0"/>
              <a:buNone/>
              <a:defRPr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782842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4">
                  <a:tint val="50000"/>
                  <a:satMod val="300000"/>
                </a:schemeClr>
              </a:gs>
              <a:gs pos="35000">
                <a:schemeClr val="accent4">
                  <a:tint val="37000"/>
                  <a:satMod val="30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  <a:lin ang="16200000" scaled="1"/>
          </a:gradFill>
        </p:spPr>
        <p:txBody>
          <a:bodyPr/>
          <a:lstStyle/>
          <a:p>
            <a:pPr>
              <a:defRPr/>
            </a:pPr>
            <a:r>
              <a:rPr lang="ru-RU" sz="2800" b="1" dirty="0" smtClean="0"/>
              <a:t>Нормативные правовые акты Алтайского края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288" y="1600200"/>
            <a:ext cx="8291512" cy="4924425"/>
          </a:xfrm>
          <a:gradFill>
            <a:gsLst>
              <a:gs pos="0">
                <a:schemeClr val="accent4">
                  <a:tint val="50000"/>
                  <a:satMod val="300000"/>
                </a:schemeClr>
              </a:gs>
              <a:gs pos="35000">
                <a:schemeClr val="accent4">
                  <a:tint val="37000"/>
                  <a:satMod val="30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  <a:lin ang="16200000" scaled="1"/>
          </a:gradFill>
        </p:spPr>
        <p:txBody>
          <a:bodyPr/>
          <a:lstStyle/>
          <a:p>
            <a:pPr algn="just"/>
            <a:r>
              <a:rPr lang="ru-RU" sz="1600" b="1" dirty="0"/>
              <a:t>Постановление Администрации Алтайского края от 16.12.2015 N 500 (ред. от </a:t>
            </a:r>
            <a:r>
              <a:rPr lang="ru-RU" sz="1600" b="1" dirty="0" smtClean="0"/>
              <a:t>18.11.2020)  </a:t>
            </a:r>
            <a:r>
              <a:rPr lang="ru-RU" sz="1600" b="1" dirty="0"/>
              <a:t>«</a:t>
            </a:r>
            <a:r>
              <a:rPr lang="ru-RU" sz="1600" dirty="0"/>
              <a:t>Об оказании гражданам, прошедшим лечение от наркотической зависимости, услуг по социальной реабилитации и </a:t>
            </a:r>
            <a:r>
              <a:rPr lang="ru-RU" sz="1600" dirty="0" err="1"/>
              <a:t>ресоциализации</a:t>
            </a:r>
            <a:r>
              <a:rPr lang="ru-RU" sz="1600" dirty="0"/>
              <a:t> с использованием сертификата для получения указанных услуг в Алтайском крае»</a:t>
            </a:r>
          </a:p>
          <a:p>
            <a:pPr algn="just"/>
            <a:r>
              <a:rPr lang="ru-RU" sz="1600" b="1" dirty="0" smtClean="0"/>
              <a:t>Приказ </a:t>
            </a:r>
            <a:r>
              <a:rPr lang="ru-RU" sz="1600" b="1" dirty="0"/>
              <a:t>Минсоцзащиты Алтайского края от 27.08.2019 N </a:t>
            </a:r>
            <a:r>
              <a:rPr lang="ru-RU" sz="1600" b="1" dirty="0" smtClean="0"/>
              <a:t>27/</a:t>
            </a:r>
            <a:r>
              <a:rPr lang="ru-RU" sz="1600" b="1" dirty="0" err="1" smtClean="0"/>
              <a:t>Пр</a:t>
            </a:r>
            <a:r>
              <a:rPr lang="ru-RU" sz="1600" b="1" dirty="0" smtClean="0"/>
              <a:t>/294 </a:t>
            </a:r>
            <a:r>
              <a:rPr lang="ru-RU" sz="1600" dirty="0" smtClean="0"/>
              <a:t>«Об </a:t>
            </a:r>
            <a:r>
              <a:rPr lang="ru-RU" sz="1600" dirty="0"/>
              <a:t>утверждении Административного регламента предоставления государственной услуги </a:t>
            </a:r>
            <a:r>
              <a:rPr lang="ru-RU" sz="1600" dirty="0" smtClean="0"/>
              <a:t>«</a:t>
            </a:r>
            <a:r>
              <a:rPr lang="ru-RU" sz="1600" b="1" dirty="0" smtClean="0"/>
              <a:t>Оценка </a:t>
            </a:r>
            <a:r>
              <a:rPr lang="ru-RU" sz="1600" b="1" dirty="0"/>
              <a:t>качества оказания общественно полезных услуг </a:t>
            </a:r>
            <a:r>
              <a:rPr lang="ru-RU" sz="1600" dirty="0"/>
              <a:t>социально ориентированной некоммерческой организацией на территории Алтайского края в сфере, относящейся к компетенции Министерства социальной защиты Алтайского </a:t>
            </a:r>
            <a:r>
              <a:rPr lang="ru-RU" sz="1600" dirty="0" smtClean="0"/>
              <a:t>края»</a:t>
            </a:r>
          </a:p>
          <a:p>
            <a:pPr algn="just"/>
            <a:r>
              <a:rPr lang="ru-RU" sz="1600" b="1" dirty="0"/>
              <a:t>Приказ Минздрава Алтайского края от 25.12.2019 N 405 (ред. от </a:t>
            </a:r>
            <a:r>
              <a:rPr lang="ru-RU" sz="1600" b="1" dirty="0" smtClean="0"/>
              <a:t>29.12.2020</a:t>
            </a:r>
            <a:r>
              <a:rPr lang="ru-RU" sz="1600" b="1" dirty="0" smtClean="0"/>
              <a:t>)  «</a:t>
            </a:r>
            <a:r>
              <a:rPr lang="ru-RU" sz="1600" dirty="0" smtClean="0"/>
              <a:t>Об </a:t>
            </a:r>
            <a:r>
              <a:rPr lang="ru-RU" sz="1600" dirty="0"/>
              <a:t>утверждении административного регламента по предоставлению Министерством здравоохранения Алтайского края государственной услуги по </a:t>
            </a:r>
            <a:r>
              <a:rPr lang="ru-RU" sz="1600" b="1" dirty="0"/>
              <a:t>оценке качества </a:t>
            </a:r>
            <a:r>
              <a:rPr lang="ru-RU" sz="1600" dirty="0"/>
              <a:t>оказываемых социально ориентированной некоммерческой организацией </a:t>
            </a:r>
            <a:r>
              <a:rPr lang="ru-RU" sz="1600" b="1" dirty="0"/>
              <a:t>общественно полезных услуг</a:t>
            </a:r>
            <a:r>
              <a:rPr lang="ru-RU" sz="1600" dirty="0"/>
              <a:t> в сфере охраны здоровья </a:t>
            </a:r>
            <a:r>
              <a:rPr lang="ru-RU" sz="1600" dirty="0" smtClean="0"/>
              <a:t>граждан</a:t>
            </a:r>
            <a:r>
              <a:rPr lang="ru-RU" sz="1600" dirty="0" smtClean="0"/>
              <a:t>».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636919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alt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СО НКО </a:t>
            </a:r>
            <a:r>
              <a:rPr lang="ru-RU" alt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(п.2.1. ст. 2 ФЗ «О некоммерческих организациях»)</a:t>
            </a:r>
          </a:p>
        </p:txBody>
      </p:sp>
      <p:sp>
        <p:nvSpPr>
          <p:cNvPr id="512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eaLnBrk="1" hangingPunct="1">
              <a:lnSpc>
                <a:spcPct val="90000"/>
              </a:lnSpc>
            </a:pPr>
            <a:r>
              <a:rPr lang="ru-RU" altLang="ru-RU" sz="2400" b="1" dirty="0" smtClean="0">
                <a:solidFill>
                  <a:schemeClr val="accent2"/>
                </a:solidFill>
              </a:rPr>
              <a:t>Социально ориентированными</a:t>
            </a:r>
            <a:r>
              <a:rPr lang="ru-RU" altLang="ru-RU" sz="2400" dirty="0" smtClean="0"/>
              <a:t> некоммерческими организациями признаются некоммерческие организации, созданные в предусмотренных настоящим Федеральным законом формах (за исключением государственных корпораций, государственных компаний, общественных объединений, являющихся политическими партиями) и осуществляющие деятельность, направленную на </a:t>
            </a:r>
            <a:r>
              <a:rPr lang="ru-RU" altLang="ru-RU" sz="2400" b="1" dirty="0" smtClean="0">
                <a:solidFill>
                  <a:schemeClr val="accent2"/>
                </a:solidFill>
              </a:rPr>
              <a:t>решение социальных проблем, развитие гражданского общества</a:t>
            </a:r>
            <a:r>
              <a:rPr lang="ru-RU" altLang="ru-RU" sz="2400" dirty="0" smtClean="0"/>
              <a:t> в Российской Федерации, а также виды деятельности, предусмотренные </a:t>
            </a:r>
            <a:r>
              <a:rPr lang="ru-RU" altLang="ru-RU" sz="2400" dirty="0" smtClean="0">
                <a:hlinkClick r:id="rId2"/>
              </a:rPr>
              <a:t>статьей 31.1</a:t>
            </a:r>
            <a:r>
              <a:rPr lang="ru-RU" altLang="ru-RU" sz="2400" dirty="0" smtClean="0"/>
              <a:t> настоящего Федерального закона.</a:t>
            </a:r>
          </a:p>
          <a:p>
            <a:pPr eaLnBrk="1" hangingPunct="1">
              <a:lnSpc>
                <a:spcPct val="90000"/>
              </a:lnSpc>
            </a:pPr>
            <a:endParaRPr lang="ru-RU" alt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34190731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4">
                  <a:tint val="50000"/>
                  <a:satMod val="300000"/>
                </a:schemeClr>
              </a:gs>
              <a:gs pos="35000">
                <a:schemeClr val="accent4">
                  <a:tint val="37000"/>
                  <a:satMod val="30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  <a:lin ang="16200000" scaled="1"/>
          </a:gradFill>
        </p:spPr>
        <p:txBody>
          <a:bodyPr/>
          <a:lstStyle/>
          <a:p>
            <a:pPr>
              <a:defRPr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Требования к СО НКО, претендующим на присвоение статуса ИОПУ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3" y="1484313"/>
            <a:ext cx="9113837" cy="5359400"/>
          </a:xfrm>
          <a:gradFill>
            <a:gsLst>
              <a:gs pos="0">
                <a:schemeClr val="accent4">
                  <a:tint val="50000"/>
                  <a:satMod val="300000"/>
                </a:schemeClr>
              </a:gs>
              <a:gs pos="35000">
                <a:schemeClr val="accent4">
                  <a:tint val="37000"/>
                  <a:satMod val="30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  <a:lin ang="16200000" scaled="1"/>
          </a:gradFill>
        </p:spPr>
        <p:txBody>
          <a:bodyPr/>
          <a:lstStyle/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dirty="0"/>
              <a:t>Исполнителем общественно полезных услуг может быть признана социально ориентированная некоммерческая организация, которая отвечает следующим требованиям:</a:t>
            </a:r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dirty="0"/>
          </a:p>
          <a:p>
            <a:pPr marL="457200" indent="-457200" algn="just" eaLnBrk="1" fontAlgn="auto" hangingPunct="1">
              <a:spcAft>
                <a:spcPts val="0"/>
              </a:spcAft>
              <a:buFont typeface="Arial" pitchFamily="34" charset="0"/>
              <a:buAutoNum type="arabicParenR"/>
              <a:defRPr/>
            </a:pPr>
            <a:r>
              <a:rPr lang="ru-RU" sz="2000" dirty="0" smtClean="0"/>
              <a:t>на </a:t>
            </a:r>
            <a:r>
              <a:rPr lang="ru-RU" sz="2000" dirty="0"/>
              <a:t>протяжении одного года и более оказывает общественно полезные услуги надлежащего качества</a:t>
            </a:r>
            <a:r>
              <a:rPr lang="ru-RU" sz="2000" dirty="0" smtClean="0"/>
              <a:t>;</a:t>
            </a:r>
          </a:p>
          <a:p>
            <a:pPr marL="0" indent="0" algn="just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ru-RU" sz="2000" dirty="0"/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dirty="0" smtClean="0"/>
              <a:t>2</a:t>
            </a:r>
            <a:r>
              <a:rPr lang="ru-RU" sz="2000" dirty="0"/>
              <a:t>) не является НКО, выполняющей функции иностранного агента</a:t>
            </a:r>
            <a:r>
              <a:rPr lang="ru-RU" sz="2000" dirty="0" smtClean="0"/>
              <a:t>;</a:t>
            </a:r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dirty="0"/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dirty="0" smtClean="0"/>
              <a:t>3</a:t>
            </a:r>
            <a:r>
              <a:rPr lang="ru-RU" sz="2000" dirty="0"/>
              <a:t>) не имеет задолженности по налогам и сборам, иным, предусмотренным законодательством Российской Федерации, обязательным платежам (например, платежи во внебюджетные фонды).</a:t>
            </a:r>
            <a:endParaRPr lang="en-US" sz="2000" dirty="0"/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dirty="0"/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i="1" dirty="0">
                <a:solidFill>
                  <a:srgbClr val="FF0000"/>
                </a:solidFill>
              </a:rPr>
              <a:t>Кроме того, услуги, оказываемы НКО должны соответствовать критериям оценки качества (постановление Правительства РФ от 27 октября 2016 г. № 1096).</a:t>
            </a:r>
          </a:p>
          <a:p>
            <a:pPr>
              <a:defRPr/>
            </a:pP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825" y="274638"/>
            <a:ext cx="8642350" cy="706437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Общественно полезные услуги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825" y="1196975"/>
            <a:ext cx="8642350" cy="5472113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just"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ru-RU" altLang="ru-RU" sz="1800" smtClean="0">
                <a:solidFill>
                  <a:srgbClr val="000000"/>
                </a:solidFill>
              </a:rPr>
              <a:t>Перечень общественно полезных услуг утвержден постановлением Правительства Российской Федерации от 27 октября 2016 года № 1096.</a:t>
            </a:r>
          </a:p>
          <a:p>
            <a:pPr marL="0" indent="0" algn="just"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ru-RU" altLang="ru-RU" sz="1800" b="1" smtClean="0">
                <a:solidFill>
                  <a:srgbClr val="77933C"/>
                </a:solidFill>
              </a:rPr>
              <a:t>Это 21 приоритетное направление деятельности по оказанию  общественно полезных услуг в сферах: </a:t>
            </a:r>
          </a:p>
          <a:p>
            <a:pPr marL="0" indent="0" algn="just"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ru-RU" altLang="ru-RU" sz="1800" smtClean="0">
                <a:solidFill>
                  <a:srgbClr val="000000"/>
                </a:solidFill>
              </a:rPr>
              <a:t>                                                 социального обслуживания;</a:t>
            </a:r>
          </a:p>
          <a:p>
            <a:pPr marL="0" indent="0" algn="just"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ru-RU" altLang="ru-RU" sz="1800" smtClean="0">
                <a:solidFill>
                  <a:srgbClr val="000000"/>
                </a:solidFill>
              </a:rPr>
              <a:t>                                                 образования;</a:t>
            </a:r>
          </a:p>
          <a:p>
            <a:pPr marL="0" indent="0" algn="just"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ru-RU" altLang="ru-RU" sz="1800" smtClean="0">
                <a:solidFill>
                  <a:srgbClr val="000000"/>
                </a:solidFill>
              </a:rPr>
              <a:t>                                                 здравоохранения;</a:t>
            </a:r>
          </a:p>
          <a:p>
            <a:pPr marL="0" indent="0" algn="just"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ru-RU" altLang="ru-RU" sz="1800" smtClean="0">
                <a:solidFill>
                  <a:srgbClr val="000000"/>
                </a:solidFill>
              </a:rPr>
              <a:t>                                                 культуры;</a:t>
            </a:r>
          </a:p>
          <a:p>
            <a:pPr marL="0" indent="0" algn="just"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ru-RU" altLang="ru-RU" sz="1800" smtClean="0">
                <a:solidFill>
                  <a:srgbClr val="000000"/>
                </a:solidFill>
              </a:rPr>
              <a:t>                                                 физической культуры и спорта;</a:t>
            </a:r>
          </a:p>
          <a:p>
            <a:pPr marL="0" indent="0" algn="just"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ru-RU" altLang="ru-RU" sz="1800" smtClean="0">
                <a:solidFill>
                  <a:srgbClr val="000000"/>
                </a:solidFill>
              </a:rPr>
              <a:t>                                                 дополнительного образования сотрудников и  добровольцев СО НКО с целью повышения качества предоставления услуг;</a:t>
            </a:r>
          </a:p>
          <a:p>
            <a:pPr marL="0" indent="0" algn="just"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ru-RU" altLang="ru-RU" sz="1800" smtClean="0">
                <a:solidFill>
                  <a:srgbClr val="000000"/>
                </a:solidFill>
              </a:rPr>
              <a:t>	                               развития межнационального сотрудничества, </a:t>
            </a:r>
            <a:r>
              <a:rPr lang="ru-RU" altLang="ru-RU" sz="1800" smtClean="0">
                <a:solidFill>
                  <a:schemeClr val="tx1"/>
                </a:solidFill>
              </a:rPr>
              <a:t>сохранения и защиты самобытности, культуры, языков и традиций народов Российской Федерации, социальной и культурной адаптации и интеграции мигрантов.      </a:t>
            </a:r>
            <a:endParaRPr lang="ru-RU" altLang="ru-RU" sz="1800" smtClean="0">
              <a:solidFill>
                <a:srgbClr val="000000"/>
              </a:solidFill>
            </a:endParaRPr>
          </a:p>
          <a:p>
            <a:pPr marL="0" indent="0" algn="just"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ru-RU" altLang="ru-RU" sz="3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!</a:t>
            </a:r>
            <a:r>
              <a:rPr lang="ru-RU" altLang="ru-RU" sz="1800" b="1" smtClean="0">
                <a:solidFill>
                  <a:srgbClr val="000000"/>
                </a:solidFill>
              </a:rPr>
              <a:t> </a:t>
            </a:r>
            <a:r>
              <a:rPr lang="ru-RU" altLang="ru-RU" sz="1600" i="1" smtClean="0">
                <a:solidFill>
                  <a:srgbClr val="000000"/>
                </a:solidFill>
              </a:rPr>
              <a:t>При оказании услуг, включенных в перечень общественно полезных услуг, являющихся государственными (муниципальными) услугами, применяется их детализация, соответствующая содержанию таких услуг, включенных в базовый (отраслевой) перечень государственных и муниципальных услуг и работ</a:t>
            </a:r>
          </a:p>
          <a:p>
            <a:pPr marL="0" indent="0" algn="just"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ru-RU" altLang="ru-RU" sz="1600" b="1" i="1" smtClean="0">
                <a:solidFill>
                  <a:srgbClr val="000000"/>
                </a:solidFill>
              </a:rPr>
              <a:t>Базовые (отраслевые) перечни размещены на сайте: </a:t>
            </a:r>
            <a:r>
              <a:rPr lang="en-US" altLang="ru-RU" sz="1600" b="1" i="1" smtClean="0">
                <a:solidFill>
                  <a:srgbClr val="000000"/>
                </a:solidFill>
                <a:hlinkClick r:id="rId2" invalidUrl="http:///"/>
              </a:rPr>
              <a:t>http://</a:t>
            </a:r>
            <a:r>
              <a:rPr lang="en-US" altLang="ru-RU" sz="1600" b="1" i="1" smtClean="0">
                <a:solidFill>
                  <a:srgbClr val="000000"/>
                </a:solidFill>
                <a:hlinkClick r:id="rId3"/>
              </a:rPr>
              <a:t>www.bus.gov.ru</a:t>
            </a:r>
            <a:endParaRPr lang="ru-RU" altLang="ru-RU" sz="1600" b="1" i="1" smtClean="0">
              <a:solidFill>
                <a:srgbClr val="000000"/>
              </a:solidFill>
            </a:endParaRPr>
          </a:p>
          <a:p>
            <a:pPr marL="0" indent="0" algn="just" eaLnBrk="1" hangingPunct="1">
              <a:lnSpc>
                <a:spcPct val="90000"/>
              </a:lnSpc>
              <a:buFont typeface="Arial" charset="0"/>
              <a:buNone/>
              <a:defRPr/>
            </a:pPr>
            <a:endParaRPr lang="ru-RU" altLang="ru-RU" sz="1600" b="1" smtClean="0">
              <a:solidFill>
                <a:srgbClr val="000000"/>
              </a:solidFill>
            </a:endParaRPr>
          </a:p>
          <a:p>
            <a:pPr marL="0" indent="0" algn="just" eaLnBrk="1" hangingPunct="1">
              <a:lnSpc>
                <a:spcPct val="90000"/>
              </a:lnSpc>
              <a:buFont typeface="Arial" charset="0"/>
              <a:buNone/>
              <a:defRPr/>
            </a:pPr>
            <a:endParaRPr lang="ru-RU" altLang="ru-RU" sz="1800" smtClean="0">
              <a:solidFill>
                <a:srgbClr val="000000"/>
              </a:solidFill>
            </a:endParaRPr>
          </a:p>
          <a:p>
            <a:pPr marL="0" indent="0" eaLnBrk="1" hangingPunct="1">
              <a:lnSpc>
                <a:spcPct val="90000"/>
              </a:lnSpc>
              <a:buFont typeface="Arial" charset="0"/>
              <a:buNone/>
              <a:defRPr/>
            </a:pPr>
            <a:endParaRPr lang="ru-RU" altLang="ru-RU" sz="3000" smtClean="0">
              <a:solidFill>
                <a:srgbClr val="000000"/>
              </a:solidFill>
            </a:endParaRPr>
          </a:p>
        </p:txBody>
      </p:sp>
      <p:pic>
        <p:nvPicPr>
          <p:cNvPr id="7172" name="Picture 8" descr="C:\Users\1562\AppData\Local\Microsoft\Windows\Temporary Internet Files\Content.IE5\RE0EOZDK\green-tick[1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2420938"/>
            <a:ext cx="180975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8" descr="C:\Users\1562\AppData\Local\Microsoft\Windows\Temporary Internet Files\Content.IE5\RE0EOZDK\green-tick[1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2708275"/>
            <a:ext cx="180975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8" descr="C:\Users\1562\AppData\Local\Microsoft\Windows\Temporary Internet Files\Content.IE5\RE0EOZDK\green-tick[1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2997200"/>
            <a:ext cx="180975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8" descr="C:\Users\1562\AppData\Local\Microsoft\Windows\Temporary Internet Files\Content.IE5\RE0EOZDK\green-tick[1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3284538"/>
            <a:ext cx="180975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8" descr="C:\Users\1562\AppData\Local\Microsoft\Windows\Temporary Internet Files\Content.IE5\RE0EOZDK\green-tick[1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3573463"/>
            <a:ext cx="180975" cy="17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8" descr="C:\Users\1562\AppData\Local\Microsoft\Windows\Temporary Internet Files\Content.IE5\RE0EOZDK\green-tick[1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3933825"/>
            <a:ext cx="180975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8" name="Picture 8" descr="C:\Users\1562\AppData\Local\Microsoft\Windows\Temporary Internet Files\Content.IE5\RE0EOZDK\green-tick[1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4437063"/>
            <a:ext cx="179388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1"/>
          <p:cNvSpPr>
            <a:spLocks noGrp="1"/>
          </p:cNvSpPr>
          <p:nvPr>
            <p:ph type="title"/>
          </p:nvPr>
        </p:nvSpPr>
        <p:spPr>
          <a:xfrm>
            <a:off x="530225" y="333375"/>
            <a:ext cx="8218488" cy="1143000"/>
          </a:xfrm>
          <a:gradFill>
            <a:gsLst>
              <a:gs pos="0">
                <a:schemeClr val="accent4">
                  <a:tint val="50000"/>
                  <a:satMod val="300000"/>
                </a:schemeClr>
              </a:gs>
              <a:gs pos="35000">
                <a:schemeClr val="accent4">
                  <a:tint val="37000"/>
                  <a:satMod val="30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  <a:lin ang="16200000" scaled="1"/>
          </a:gradFill>
        </p:spPr>
        <p:txBody>
          <a:bodyPr/>
          <a:lstStyle/>
          <a:p>
            <a:pPr eaLnBrk="1" hangingPunct="1">
              <a:defRPr/>
            </a:pPr>
            <a:r>
              <a:rPr lang="ru-RU" altLang="ru-RU" sz="2400" b="1" dirty="0" smtClean="0">
                <a:solidFill>
                  <a:schemeClr val="folHlink"/>
                </a:solidFill>
              </a:rPr>
              <a:t>Преимущества получения мер поддержки для СО НКО</a:t>
            </a:r>
            <a:br>
              <a:rPr lang="ru-RU" altLang="ru-RU" sz="2400" b="1" dirty="0" smtClean="0">
                <a:solidFill>
                  <a:schemeClr val="folHlink"/>
                </a:solidFill>
              </a:rPr>
            </a:br>
            <a:r>
              <a:rPr lang="ru-RU" altLang="ru-RU" sz="2400" b="1" dirty="0" smtClean="0">
                <a:solidFill>
                  <a:schemeClr val="folHlink"/>
                </a:solidFill>
              </a:rPr>
              <a:t>исполнителей общественно полезных услуг </a:t>
            </a:r>
            <a:br>
              <a:rPr lang="ru-RU" altLang="ru-RU" sz="2400" b="1" dirty="0" smtClean="0">
                <a:solidFill>
                  <a:schemeClr val="folHlink"/>
                </a:solidFill>
              </a:rPr>
            </a:br>
            <a:endParaRPr lang="ru-RU" altLang="ru-RU" sz="2400" b="1" dirty="0" smtClean="0">
              <a:solidFill>
                <a:schemeClr val="folHlink"/>
              </a:solidFill>
            </a:endParaRPr>
          </a:p>
        </p:txBody>
      </p:sp>
      <p:sp>
        <p:nvSpPr>
          <p:cNvPr id="6147" name="Rectangle 12"/>
          <p:cNvSpPr>
            <a:spLocks noGrp="1"/>
          </p:cNvSpPr>
          <p:nvPr>
            <p:ph idx="1"/>
          </p:nvPr>
        </p:nvSpPr>
        <p:spPr>
          <a:xfrm>
            <a:off x="179388" y="1557338"/>
            <a:ext cx="8578850" cy="4824412"/>
          </a:xfrm>
          <a:gradFill>
            <a:gsLst>
              <a:gs pos="0">
                <a:schemeClr val="accent4">
                  <a:tint val="50000"/>
                  <a:satMod val="300000"/>
                </a:schemeClr>
              </a:gs>
              <a:gs pos="35000">
                <a:schemeClr val="accent4">
                  <a:tint val="37000"/>
                  <a:satMod val="30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  <a:lin ang="16200000" scaled="1"/>
          </a:gradFill>
        </p:spPr>
        <p:txBody>
          <a:bodyPr/>
          <a:lstStyle/>
          <a:p>
            <a:pPr algn="just" eaLnBrk="1" hangingPunct="1">
              <a:defRPr/>
            </a:pPr>
            <a:r>
              <a:rPr lang="ru-RU" altLang="ru-RU" sz="2000" dirty="0" smtClean="0"/>
              <a:t>Оказание </a:t>
            </a:r>
            <a:r>
              <a:rPr lang="ru-RU" altLang="ru-RU" sz="2000" b="1" dirty="0" smtClean="0">
                <a:solidFill>
                  <a:schemeClr val="accent2"/>
                </a:solidFill>
              </a:rPr>
              <a:t>финансовой поддержки </a:t>
            </a:r>
            <a:r>
              <a:rPr lang="ru-RU" altLang="ru-RU" sz="2000" dirty="0" smtClean="0"/>
              <a:t>путем </a:t>
            </a:r>
            <a:r>
              <a:rPr lang="ru-RU" altLang="ru-RU" sz="2000" b="1" dirty="0" smtClean="0">
                <a:solidFill>
                  <a:schemeClr val="accent2"/>
                </a:solidFill>
              </a:rPr>
              <a:t>предоставления субсидий на срок не менее двух лет.</a:t>
            </a:r>
          </a:p>
          <a:p>
            <a:pPr algn="just" eaLnBrk="1" hangingPunct="1">
              <a:defRPr/>
            </a:pPr>
            <a:r>
              <a:rPr lang="ru-RU" altLang="ru-RU" sz="2000" dirty="0" smtClean="0"/>
              <a:t> </a:t>
            </a:r>
            <a:r>
              <a:rPr lang="ru-RU" altLang="ru-RU" sz="2000" b="1" dirty="0" smtClean="0">
                <a:solidFill>
                  <a:schemeClr val="accent2"/>
                </a:solidFill>
              </a:rPr>
              <a:t>Оказание имущественной поддержки</a:t>
            </a:r>
            <a:r>
              <a:rPr lang="ru-RU" altLang="ru-RU" sz="2000" dirty="0" smtClean="0"/>
              <a:t> путем передачи во владение и (или) в пользование НКО государственного или муниципального имущества </a:t>
            </a:r>
            <a:r>
              <a:rPr lang="ru-RU" altLang="ru-RU" sz="2000" b="1" dirty="0" smtClean="0">
                <a:solidFill>
                  <a:schemeClr val="accent2"/>
                </a:solidFill>
              </a:rPr>
              <a:t>на срок не менее двух лет.</a:t>
            </a:r>
          </a:p>
          <a:p>
            <a:pPr algn="just" eaLnBrk="1" hangingPunct="1">
              <a:defRPr/>
            </a:pPr>
            <a:r>
              <a:rPr lang="ru-RU" altLang="ru-RU" sz="2000" dirty="0" smtClean="0"/>
              <a:t> Некоммерческие организации - исполнители общественно полезных услуг </a:t>
            </a:r>
            <a:r>
              <a:rPr lang="ru-RU" altLang="ru-RU" sz="2000" b="1" dirty="0" smtClean="0">
                <a:solidFill>
                  <a:schemeClr val="accent2"/>
                </a:solidFill>
              </a:rPr>
              <a:t>имеют право на приоритетное получение мер поддержки</a:t>
            </a:r>
            <a:r>
              <a:rPr lang="ru-RU" altLang="ru-RU" sz="2000" dirty="0" smtClean="0"/>
              <a:t> в порядке, установленном федеральными законами, иными нормативными правовыми актами Российской Федерации, а также нормативными правовыми актами субъектов Российской Федерации и муниципальными правовыми актами.</a:t>
            </a:r>
          </a:p>
          <a:p>
            <a:pPr algn="just" eaLnBrk="1" hangingPunct="1">
              <a:buFont typeface="Arial" charset="0"/>
              <a:buNone/>
              <a:defRPr/>
            </a:pPr>
            <a:r>
              <a:rPr lang="ru-RU" altLang="ru-RU" sz="2000" b="1" dirty="0" smtClean="0">
                <a:solidFill>
                  <a:schemeClr val="folHlink"/>
                </a:solidFill>
              </a:rPr>
              <a:t>             (ст. 31.1. Федерального закона от 12.01.1996 № 7-ФЗ)</a:t>
            </a:r>
            <a:endParaRPr lang="ru-RU" altLang="ru-RU" sz="2000" b="1" dirty="0" smtClean="0">
              <a:solidFill>
                <a:schemeClr val="accent2"/>
              </a:solidFill>
            </a:endParaRPr>
          </a:p>
          <a:p>
            <a:pPr algn="just" eaLnBrk="1" hangingPunct="1">
              <a:defRPr/>
            </a:pPr>
            <a:endParaRPr lang="ru-RU" altLang="ru-RU" sz="1800" dirty="0" smtClean="0"/>
          </a:p>
          <a:p>
            <a:pPr eaLnBrk="1" hangingPunct="1">
              <a:defRPr/>
            </a:pPr>
            <a:endParaRPr lang="ru-RU" altLang="ru-RU" sz="2000" dirty="0" smtClean="0"/>
          </a:p>
        </p:txBody>
      </p:sp>
      <p:sp>
        <p:nvSpPr>
          <p:cNvPr id="14340" name="Rectangle 3"/>
          <p:cNvSpPr>
            <a:spLocks noChangeArrowheads="1"/>
          </p:cNvSpPr>
          <p:nvPr/>
        </p:nvSpPr>
        <p:spPr bwMode="auto">
          <a:xfrm>
            <a:off x="-4557713" y="29718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4341" name="Rectangle 8"/>
          <p:cNvSpPr>
            <a:spLocks noChangeArrowheads="1"/>
          </p:cNvSpPr>
          <p:nvPr/>
        </p:nvSpPr>
        <p:spPr bwMode="auto">
          <a:xfrm rot="10800000" flipV="1">
            <a:off x="827088" y="3640138"/>
            <a:ext cx="79216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954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912813"/>
            <a:ext cx="7905750" cy="500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40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2389</TotalTime>
  <Words>2157</Words>
  <Application>Microsoft Office PowerPoint</Application>
  <PresentationFormat>Экран (4:3)</PresentationFormat>
  <Paragraphs>206</Paragraphs>
  <Slides>27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27</vt:i4>
      </vt:variant>
    </vt:vector>
  </HeadingPairs>
  <TitlesOfParts>
    <vt:vector size="31" baseType="lpstr">
      <vt:lpstr>Тема Office</vt:lpstr>
      <vt:lpstr>1_Тема Office</vt:lpstr>
      <vt:lpstr>2_Тема Office</vt:lpstr>
      <vt:lpstr>3_Тема Office</vt:lpstr>
      <vt:lpstr>Социально ориентированные некоммерческие организации - исполнители общественно полезных услуг СО НКО ИОПУ</vt:lpstr>
      <vt:lpstr>Нормативные правовые акты Российской Федерации</vt:lpstr>
      <vt:lpstr>Нормативные правовые акты Алтайского края</vt:lpstr>
      <vt:lpstr>Нормативные правовые акты Алтайского края</vt:lpstr>
      <vt:lpstr>СО НКО (п.2.1. ст. 2 ФЗ «О некоммерческих организациях»)</vt:lpstr>
      <vt:lpstr>Требования к СО НКО, претендующим на присвоение статуса ИОПУ</vt:lpstr>
      <vt:lpstr>Общественно полезные услуги</vt:lpstr>
      <vt:lpstr>Преимущества получения мер поддержки для СО НКО исполнителей общественно полезных услуг  </vt:lpstr>
      <vt:lpstr>Презентация PowerPoint</vt:lpstr>
      <vt:lpstr>Обращение в Минюст России (территориальный орган)  с заявлением о признании некоммерческой организации ИОПУ</vt:lpstr>
      <vt:lpstr>Презентация PowerPoint</vt:lpstr>
      <vt:lpstr>Перечень документов для представления  в Минюст России или его территориальный орган</vt:lpstr>
      <vt:lpstr>Форма заявления о признании СО НКО ИОПУ </vt:lpstr>
      <vt:lpstr>Форма заключения о соответствии качества оказываемых СО НКО  общественно полезных услуг, утверждена Постановлением Правительства Российской Федерации от 26 января 2017 года № 89 (приложение № 2)</vt:lpstr>
      <vt:lpstr>Заключение о соответствии качества общественно полезных услуг. Органы исполнительной власти, осуществляющие оценку качества </vt:lpstr>
      <vt:lpstr>Заявление о выдаче заключения о соответствии качества услуг</vt:lpstr>
      <vt:lpstr>Критерии оценки качества общественно полезных услуг</vt:lpstr>
      <vt:lpstr> Основания для отказа в выдаче заключения </vt:lpstr>
      <vt:lpstr>Порядок подписания и срок выдачи  (отказа выдачи) заключения  </vt:lpstr>
      <vt:lpstr>Сроки принятия уполномоченным органом решения о признании СО НКО ИОПУ (об отказе в признании)</vt:lpstr>
      <vt:lpstr>Основаниями для отказа в признании организации исполнителем общественно полезных услуг</vt:lpstr>
      <vt:lpstr>Преимущества для СО НКО, включенной в реестр поставщиков социальных услуг</vt:lpstr>
      <vt:lpstr>РЕЕСТР НКО  исполнителей общественно полезных услуг</vt:lpstr>
      <vt:lpstr>Презентация PowerPoint</vt:lpstr>
      <vt:lpstr>Основаниями для исключения организации  из реестра  НКО – исполнителей ОПУ</vt:lpstr>
      <vt:lpstr>Повторное признание НКО  исполнителем общественно полезных услуг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Карта Мнений</dc:title>
  <dc:creator>Яковлев Олег Андреевич</dc:creator>
  <cp:lastModifiedBy>Решетникова</cp:lastModifiedBy>
  <cp:revision>183</cp:revision>
  <dcterms:created xsi:type="dcterms:W3CDTF">2017-03-01T09:24:50Z</dcterms:created>
  <dcterms:modified xsi:type="dcterms:W3CDTF">2021-06-10T10:31:43Z</dcterms:modified>
</cp:coreProperties>
</file>